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3" r:id="rId3"/>
    <p:sldId id="265" r:id="rId4"/>
    <p:sldId id="267" r:id="rId5"/>
    <p:sldId id="266" r:id="rId6"/>
    <p:sldId id="301" r:id="rId7"/>
    <p:sldId id="304" r:id="rId8"/>
    <p:sldId id="279" r:id="rId9"/>
    <p:sldId id="281" r:id="rId10"/>
    <p:sldId id="282" r:id="rId11"/>
    <p:sldId id="283" r:id="rId12"/>
    <p:sldId id="336" r:id="rId13"/>
    <p:sldId id="270" r:id="rId14"/>
    <p:sldId id="271" r:id="rId15"/>
    <p:sldId id="272" r:id="rId16"/>
    <p:sldId id="273" r:id="rId17"/>
    <p:sldId id="285" r:id="rId18"/>
    <p:sldId id="302" r:id="rId19"/>
    <p:sldId id="338" r:id="rId20"/>
    <p:sldId id="339" r:id="rId21"/>
    <p:sldId id="340" r:id="rId22"/>
    <p:sldId id="341" r:id="rId23"/>
    <p:sldId id="342" r:id="rId24"/>
    <p:sldId id="344" r:id="rId25"/>
    <p:sldId id="345" r:id="rId26"/>
    <p:sldId id="346" r:id="rId27"/>
    <p:sldId id="334" r:id="rId28"/>
    <p:sldId id="305" r:id="rId29"/>
    <p:sldId id="337" r:id="rId30"/>
    <p:sldId id="286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A2EC3207-5504-452C-86C4-0360466218F3}">
          <p14:sldIdLst>
            <p14:sldId id="262"/>
            <p14:sldId id="303"/>
            <p14:sldId id="265"/>
            <p14:sldId id="267"/>
            <p14:sldId id="266"/>
            <p14:sldId id="301"/>
            <p14:sldId id="304"/>
            <p14:sldId id="279"/>
            <p14:sldId id="281"/>
            <p14:sldId id="282"/>
            <p14:sldId id="283"/>
            <p14:sldId id="336"/>
            <p14:sldId id="270"/>
            <p14:sldId id="271"/>
            <p14:sldId id="272"/>
            <p14:sldId id="273"/>
            <p14:sldId id="285"/>
            <p14:sldId id="302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  <p14:sldId id="334"/>
            <p14:sldId id="305"/>
            <p14:sldId id="337"/>
            <p14:sldId id="286"/>
            <p14:sldId id="25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ta 1" initials="D1" lastIdx="1" clrIdx="0">
    <p:extLst>
      <p:ext uri="{19B8F6BF-5375-455C-9EA6-DF929625EA0E}">
        <p15:presenceInfo xmlns:p15="http://schemas.microsoft.com/office/powerpoint/2012/main" xmlns="" userId="Data 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27272"/>
    <a:srgbClr val="A5A5A5"/>
    <a:srgbClr val="E2E2E2"/>
    <a:srgbClr val="FFFFFF"/>
    <a:srgbClr val="FF0C02"/>
    <a:srgbClr val="2EA9D3"/>
    <a:srgbClr val="FEFEFE"/>
    <a:srgbClr val="F7DF06"/>
    <a:srgbClr val="4FFA21"/>
    <a:srgbClr val="4EFFF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74" autoAdjust="0"/>
    <p:restoredTop sz="94280" autoAdjust="0"/>
  </p:normalViewPr>
  <p:slideViewPr>
    <p:cSldViewPr snapToGrid="0">
      <p:cViewPr varScale="1">
        <p:scale>
          <a:sx n="74" d="100"/>
          <a:sy n="74" d="100"/>
        </p:scale>
        <p:origin x="-332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Dell\Downloads\ROP%20TANAH%20ABANG%20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lineChart>
        <c:grouping val="standard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'ROP TANAH ABANG'!$K$2:$K$11</c:f>
              <c:strCache>
                <c:ptCount val="10"/>
                <c:pt idx="0">
                  <c:v>Januari</c:v>
                </c:pt>
                <c:pt idx="1">
                  <c:v>Februari</c:v>
                </c:pt>
                <c:pt idx="2">
                  <c:v>Maret</c:v>
                </c:pt>
                <c:pt idx="3">
                  <c:v>April</c:v>
                </c:pt>
                <c:pt idx="4">
                  <c:v>Mei</c:v>
                </c:pt>
                <c:pt idx="5">
                  <c:v>Juni</c:v>
                </c:pt>
                <c:pt idx="6">
                  <c:v>Juli</c:v>
                </c:pt>
                <c:pt idx="7">
                  <c:v>Agustus</c:v>
                </c:pt>
                <c:pt idx="8">
                  <c:v>September</c:v>
                </c:pt>
                <c:pt idx="9">
                  <c:v>Oktober</c:v>
                </c:pt>
              </c:strCache>
            </c:strRef>
          </c:cat>
          <c:val>
            <c:numRef>
              <c:f>'ROP TANAH ABANG'!$M$2:$M$11</c:f>
              <c:numCache>
                <c:formatCode>General</c:formatCode>
                <c:ptCount val="10"/>
                <c:pt idx="0">
                  <c:v>10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12</c:v>
                </c:pt>
                <c:pt idx="5">
                  <c:v>10</c:v>
                </c:pt>
                <c:pt idx="6">
                  <c:v>5</c:v>
                </c:pt>
                <c:pt idx="7">
                  <c:v>10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B0A-4230-ABA2-9378CAE373E2}"/>
            </c:ext>
          </c:extLst>
        </c:ser>
        <c:dLbls/>
        <c:marker val="1"/>
        <c:axId val="109821952"/>
        <c:axId val="109823488"/>
      </c:lineChart>
      <c:catAx>
        <c:axId val="10982195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23488"/>
        <c:crosses val="autoZero"/>
        <c:auto val="1"/>
        <c:lblAlgn val="ctr"/>
        <c:lblOffset val="100"/>
      </c:catAx>
      <c:valAx>
        <c:axId val="109823488"/>
        <c:scaling>
          <c:orientation val="minMax"/>
        </c:scaling>
        <c:axPos val="l"/>
        <c:majorGridlines>
          <c:spPr>
            <a:ln w="317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Jumlah Laporan</a:t>
                </a:r>
                <a:endParaRPr lang="id-ID"/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21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776"/>
            <a:ext cx="12192000" cy="68564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59429"/>
            <a:ext cx="9144000" cy="1811794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paparan</a:t>
            </a:r>
            <a:r>
              <a:rPr lang="en-ID" dirty="0"/>
              <a:t>/</a:t>
            </a:r>
            <a:r>
              <a:rPr lang="en-ID" dirty="0" err="1"/>
              <a:t>topik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kotak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94789"/>
            <a:ext cx="9144000" cy="4492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Tulis</a:t>
            </a:r>
            <a:r>
              <a:rPr lang="en-US" dirty="0"/>
              <a:t> sub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paparan</a:t>
            </a:r>
            <a:r>
              <a:rPr lang="en-US" dirty="0"/>
              <a:t>/ sub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185400" y="6519446"/>
            <a:ext cx="210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Divisi</a:t>
            </a:r>
            <a:r>
              <a:rPr lang="en-ID" sz="1600" baseline="0" dirty="0">
                <a:solidFill>
                  <a:schemeClr val="bg2">
                    <a:lumMod val="50000"/>
                  </a:schemeClr>
                </a:solidFill>
              </a:rPr>
              <a:t> Data &amp; Analytics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74300" y="6294815"/>
            <a:ext cx="191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bg2">
                    <a:lumMod val="50000"/>
                  </a:schemeClr>
                </a:solidFill>
              </a:rPr>
              <a:t>1 November 2017</a:t>
            </a:r>
          </a:p>
        </p:txBody>
      </p:sp>
    </p:spTree>
    <p:extLst>
      <p:ext uri="{BB962C8B-B14F-4D97-AF65-F5344CB8AC3E}">
        <p14:creationId xmlns:p14="http://schemas.microsoft.com/office/powerpoint/2010/main" xmlns="" val="196800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93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1946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2126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96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ID" dirty="0"/>
              <a:t>JUDUL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85332"/>
            <a:ext cx="9144000" cy="4492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185400" y="6455946"/>
            <a:ext cx="210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chemeClr val="bg1"/>
                </a:solidFill>
              </a:rPr>
              <a:t>Divisi</a:t>
            </a:r>
            <a:r>
              <a:rPr lang="en-ID" sz="1600" baseline="0" dirty="0">
                <a:solidFill>
                  <a:schemeClr val="bg1"/>
                </a:solidFill>
              </a:rPr>
              <a:t> Data &amp; Analytics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294922" y="6110149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5881F"/>
                </a:solidFill>
              </a:rPr>
              <a:t>DD/MM/YYYY</a:t>
            </a:r>
            <a:endParaRPr lang="en-US" b="1" dirty="0">
              <a:solidFill>
                <a:srgbClr val="F588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62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63525"/>
            <a:ext cx="10515600" cy="447675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F5881F"/>
                </a:solidFill>
                <a:latin typeface="+mn-lt"/>
              </a:defRPr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insight/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diinfokan</a:t>
            </a:r>
            <a:r>
              <a:rPr lang="en-ID" dirty="0"/>
              <a:t> di </a:t>
            </a:r>
            <a:r>
              <a:rPr lang="en-ID" dirty="0" err="1"/>
              <a:t>sini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8800" y="901700"/>
            <a:ext cx="10515600" cy="52752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Masukkan </a:t>
            </a:r>
            <a:r>
              <a:rPr lang="en-US" dirty="0" err="1"/>
              <a:t>poin-poinnya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06995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Untuk Table dan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21262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261382"/>
            <a:ext cx="566950" cy="37361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4200" y="2635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insight/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diinfokan</a:t>
            </a:r>
            <a:r>
              <a:rPr lang="en-ID" dirty="0"/>
              <a:t> di </a:t>
            </a:r>
            <a:r>
              <a:rPr lang="en-ID" dirty="0" err="1"/>
              <a:t>sini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200" y="888822"/>
            <a:ext cx="10515600" cy="5042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Masukkan </a:t>
            </a:r>
            <a:r>
              <a:rPr lang="en-US" dirty="0" err="1"/>
              <a:t>poin-poinnya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762842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11200"/>
            <a:ext cx="10661650" cy="3851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89463"/>
            <a:ext cx="10661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558800" y="263525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 sz="2800" dirty="0"/>
              <a:t>TULIS JUDUL DISINI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45310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uk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000125"/>
            <a:ext cx="5181600" cy="4351338"/>
          </a:xfrm>
        </p:spPr>
        <p:txBody>
          <a:bodyPr/>
          <a:lstStyle>
            <a:lvl1pPr>
              <a:buClr>
                <a:srgbClr val="F5881F"/>
              </a:buClr>
              <a:defRPr/>
            </a:lvl1pPr>
            <a:lvl2pPr>
              <a:buClr>
                <a:srgbClr val="F5881F"/>
              </a:buClr>
              <a:defRPr/>
            </a:lvl2pPr>
            <a:lvl3pPr>
              <a:buClr>
                <a:srgbClr val="F5881F"/>
              </a:buClr>
              <a:defRPr/>
            </a:lvl3pPr>
            <a:lvl4pPr>
              <a:buClr>
                <a:srgbClr val="F5881F"/>
              </a:buClr>
              <a:defRPr/>
            </a:lvl4pPr>
            <a:lvl5pPr>
              <a:buClr>
                <a:srgbClr val="F5881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000125"/>
            <a:ext cx="5181600" cy="4351338"/>
          </a:xfrm>
        </p:spPr>
        <p:txBody>
          <a:bodyPr/>
          <a:lstStyle>
            <a:lvl1pPr>
              <a:buClr>
                <a:schemeClr val="bg2">
                  <a:lumMod val="25000"/>
                </a:schemeClr>
              </a:buClr>
              <a:defRPr/>
            </a:lvl1pPr>
            <a:lvl2pPr>
              <a:buClr>
                <a:schemeClr val="bg2">
                  <a:lumMod val="25000"/>
                </a:schemeClr>
              </a:buClr>
              <a:defRPr/>
            </a:lvl2pPr>
            <a:lvl3pPr>
              <a:buClr>
                <a:schemeClr val="bg2">
                  <a:lumMod val="25000"/>
                </a:schemeClr>
              </a:buClr>
              <a:defRPr/>
            </a:lvl3pPr>
            <a:lvl4pPr>
              <a:buClr>
                <a:schemeClr val="bg2">
                  <a:lumMod val="25000"/>
                </a:schemeClr>
              </a:buClr>
              <a:defRPr/>
            </a:lvl4pPr>
            <a:lvl5pPr>
              <a:buClr>
                <a:schemeClr val="bg2">
                  <a:lumMod val="2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63525"/>
            <a:ext cx="10515600" cy="447675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F5881F"/>
                </a:solidFill>
                <a:latin typeface="+mn-lt"/>
              </a:defRPr>
            </a:lvl1pPr>
          </a:lstStyle>
          <a:p>
            <a:r>
              <a:rPr lang="en-ID" dirty="0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1728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ipan Judul Teng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30012" y="2095499"/>
            <a:ext cx="9144000" cy="1744663"/>
          </a:xfrm>
        </p:spPr>
        <p:txBody>
          <a:bodyPr anchor="b">
            <a:normAutofit/>
          </a:bodyPr>
          <a:lstStyle>
            <a:lvl1pPr algn="ctr">
              <a:defRPr sz="66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en-ID" dirty="0" err="1"/>
              <a:t>Gunakan</a:t>
            </a:r>
            <a:r>
              <a:rPr lang="en-ID" dirty="0"/>
              <a:t> slide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separator </a:t>
            </a:r>
            <a:r>
              <a:rPr lang="en-ID" dirty="0" err="1"/>
              <a:t>antar</a:t>
            </a:r>
            <a:r>
              <a:rPr lang="en-ID" dirty="0"/>
              <a:t>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795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5881F"/>
              </a:buClr>
              <a:defRPr sz="3200"/>
            </a:lvl1pPr>
            <a:lvl2pPr>
              <a:buClr>
                <a:srgbClr val="F5881F"/>
              </a:buClr>
              <a:defRPr sz="2800"/>
            </a:lvl2pPr>
            <a:lvl3pPr>
              <a:buClr>
                <a:srgbClr val="F5881F"/>
              </a:buClr>
              <a:defRPr sz="2400"/>
            </a:lvl3pPr>
            <a:lvl4pPr>
              <a:buClr>
                <a:srgbClr val="F5881F"/>
              </a:buClr>
              <a:defRPr sz="2000"/>
            </a:lvl4pPr>
            <a:lvl5pPr>
              <a:buClr>
                <a:srgbClr val="F5881F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987425"/>
            <a:ext cx="4213225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58800" y="0"/>
            <a:ext cx="4213225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 dirty="0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48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7300" y="85090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700" y="850900"/>
            <a:ext cx="4124325" cy="5018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pPr/>
              <a:t>11/3/2017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58800" y="263525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3757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6195"/>
            <a:ext cx="12192000" cy="68518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888822"/>
            <a:ext cx="10515600" cy="5042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261382"/>
            <a:ext cx="566950" cy="3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7861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5881F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microsoft.com/office/2007/relationships/hdphoto" Target="../media/hdphoto1.wdp"/><Relationship Id="rId4" Type="http://schemas.openxmlformats.org/officeDocument/2006/relationships/image" Target="../media/image54.jpe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C84F9C-D9B7-4A95-AE28-8595381C2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2982" y="2468328"/>
            <a:ext cx="6220691" cy="1811794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ANALISIS PENDAHULUAN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PENERTIBAN PKL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KAWASAN PASAR TANAH ABANG</a:t>
            </a:r>
            <a:endParaRPr lang="en-US" sz="36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CE608B1-1C09-483D-9140-7B86E51CDE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1891" y="1098685"/>
            <a:ext cx="5430981" cy="40800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226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Titik-Titik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Kendaraan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Berhenti</a:t>
            </a:r>
            <a:r>
              <a:rPr lang="en-US" sz="2400" b="1" dirty="0">
                <a:solidFill>
                  <a:srgbClr val="F5881F"/>
                </a:solidFill>
              </a:rPr>
              <a:t>/</a:t>
            </a:r>
            <a:r>
              <a:rPr lang="en-US" sz="2400" b="1" dirty="0" err="1">
                <a:solidFill>
                  <a:srgbClr val="F5881F"/>
                </a:solidFill>
              </a:rPr>
              <a:t>Ngetem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30789" y="962025"/>
            <a:ext cx="95821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374466" y="5638800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xmlns="" val="259652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Titik-Titik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Lubang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Jalan</a:t>
            </a:r>
            <a:endParaRPr lang="en-US" sz="2400" b="1" dirty="0">
              <a:solidFill>
                <a:srgbClr val="F5881F"/>
              </a:solidFill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53012" y="976853"/>
            <a:ext cx="953770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03066" y="4351867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xmlns="" val="227715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C62718A-6235-4653-9044-FC0D8A9DDE70}"/>
              </a:ext>
            </a:extLst>
          </p:cNvPr>
          <p:cNvSpPr txBox="1"/>
          <p:nvPr/>
        </p:nvSpPr>
        <p:spPr>
          <a:xfrm>
            <a:off x="3579522" y="509451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</a:t>
            </a:r>
            <a:endParaRPr lang="id-ID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Kemacetan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Berdasarkan</a:t>
            </a:r>
            <a:r>
              <a:rPr lang="en-US" sz="2400" b="1" dirty="0">
                <a:solidFill>
                  <a:srgbClr val="F5881F"/>
                </a:solidFill>
              </a:rPr>
              <a:t> Jam </a:t>
            </a:r>
            <a:r>
              <a:rPr lang="en-US" sz="2400" b="1" dirty="0" err="1">
                <a:solidFill>
                  <a:srgbClr val="F5881F"/>
                </a:solidFill>
              </a:rPr>
              <a:t>dan</a:t>
            </a:r>
            <a:r>
              <a:rPr lang="en-US" sz="2400" b="1" dirty="0">
                <a:solidFill>
                  <a:srgbClr val="F5881F"/>
                </a:solidFill>
              </a:rPr>
              <a:t> Hari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A9E0D8EA-CEF9-4B3A-B493-5B5AAA452B0C}"/>
              </a:ext>
            </a:extLst>
          </p:cNvPr>
          <p:cNvGrpSpPr/>
          <p:nvPr/>
        </p:nvGrpSpPr>
        <p:grpSpPr>
          <a:xfrm>
            <a:off x="413899" y="1320800"/>
            <a:ext cx="5558488" cy="3802743"/>
            <a:chOff x="589014" y="1359791"/>
            <a:chExt cx="4810300" cy="3031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10139B0E-3953-4683-8A38-086502C96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89014" y="4248604"/>
              <a:ext cx="4804229" cy="1424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4EF422A-DA07-4B5D-8AF2-FB222CAD3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595085" y="1359791"/>
              <a:ext cx="4804229" cy="29364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4CF195-B909-4011-8526-FD41F7CB99B3}"/>
              </a:ext>
            </a:extLst>
          </p:cNvPr>
          <p:cNvGrpSpPr/>
          <p:nvPr/>
        </p:nvGrpSpPr>
        <p:grpSpPr>
          <a:xfrm>
            <a:off x="6284685" y="1320800"/>
            <a:ext cx="5573486" cy="3802743"/>
            <a:chOff x="6284685" y="1320800"/>
            <a:chExt cx="5573486" cy="38027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3905595B-515C-4D07-A72E-347CAAEC9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6306698" y="4944873"/>
              <a:ext cx="5551473" cy="1786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2AAD37D2-E7F5-4757-B4D2-84990E6A2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l="-398"/>
            <a:stretch/>
          </p:blipFill>
          <p:spPr>
            <a:xfrm>
              <a:off x="6284685" y="1320800"/>
              <a:ext cx="5551473" cy="203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EC18EA7B-E656-40E5-ACB6-000D6B7C6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6306698" y="1524000"/>
              <a:ext cx="5551473" cy="34499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CA4AFD1-6E42-46EF-81A5-A8AF09E6032B}"/>
              </a:ext>
            </a:extLst>
          </p:cNvPr>
          <p:cNvSpPr txBox="1"/>
          <p:nvPr/>
        </p:nvSpPr>
        <p:spPr>
          <a:xfrm>
            <a:off x="1721586" y="1013023"/>
            <a:ext cx="3233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Kemacetan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pada</a:t>
            </a:r>
            <a:r>
              <a:rPr lang="en-US" sz="1400" b="1" i="1" u="sng" dirty="0"/>
              <a:t> Hari </a:t>
            </a:r>
            <a:r>
              <a:rPr lang="en-US" sz="1400" b="1" i="1" u="sng" dirty="0" err="1"/>
              <a:t>Kerja</a:t>
            </a:r>
            <a:endParaRPr lang="id-ID" sz="1400" b="1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D5B4F57-C2D6-4948-AB73-9F79CE594CF1}"/>
              </a:ext>
            </a:extLst>
          </p:cNvPr>
          <p:cNvSpPr txBox="1"/>
          <p:nvPr/>
        </p:nvSpPr>
        <p:spPr>
          <a:xfrm>
            <a:off x="7824844" y="1013022"/>
            <a:ext cx="338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Kemacetan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pada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Akhir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Pekan</a:t>
            </a:r>
            <a:endParaRPr lang="id-ID" sz="1400" b="1" i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834C966-06FC-483D-A938-791703DC0C35}"/>
              </a:ext>
            </a:extLst>
          </p:cNvPr>
          <p:cNvSpPr txBox="1"/>
          <p:nvPr/>
        </p:nvSpPr>
        <p:spPr>
          <a:xfrm>
            <a:off x="9515563" y="512354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</a:t>
            </a:r>
            <a:endParaRPr lang="id-ID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F34D31-AB74-4B43-A206-5FA78EF81D63}"/>
              </a:ext>
            </a:extLst>
          </p:cNvPr>
          <p:cNvSpPr txBox="1"/>
          <p:nvPr/>
        </p:nvSpPr>
        <p:spPr>
          <a:xfrm>
            <a:off x="1224778" y="5371513"/>
            <a:ext cx="4508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aktif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, </a:t>
            </a:r>
            <a:r>
              <a:rPr lang="en-US" sz="1400" dirty="0" err="1"/>
              <a:t>kemacetan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meningkat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07.00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menurun</a:t>
            </a:r>
            <a:r>
              <a:rPr lang="en-US" sz="1400" dirty="0"/>
              <a:t>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19.00</a:t>
            </a:r>
            <a:endParaRPr lang="id-ID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CD3245D-7215-449B-AEB8-B73D3625D680}"/>
              </a:ext>
            </a:extLst>
          </p:cNvPr>
          <p:cNvSpPr txBox="1"/>
          <p:nvPr/>
        </p:nvSpPr>
        <p:spPr>
          <a:xfrm>
            <a:off x="7416800" y="5371513"/>
            <a:ext cx="4792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akhir</a:t>
            </a:r>
            <a:r>
              <a:rPr lang="en-US" sz="1400" dirty="0"/>
              <a:t> </a:t>
            </a:r>
            <a:r>
              <a:rPr lang="en-US" sz="1400" dirty="0" err="1"/>
              <a:t>pekan</a:t>
            </a:r>
            <a:r>
              <a:rPr lang="en-US" sz="1400" dirty="0"/>
              <a:t>, </a:t>
            </a:r>
            <a:r>
              <a:rPr lang="en-US" sz="1400" dirty="0" err="1"/>
              <a:t>kemacetan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meningkat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09.00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menurun</a:t>
            </a:r>
            <a:r>
              <a:rPr lang="en-US" sz="1400" dirty="0"/>
              <a:t>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20.00. Tingkat </a:t>
            </a:r>
            <a:r>
              <a:rPr lang="en-US" sz="1400" dirty="0" err="1"/>
              <a:t>kemacetan</a:t>
            </a:r>
            <a:r>
              <a:rPr lang="en-US" sz="1400" dirty="0"/>
              <a:t> di </a:t>
            </a:r>
            <a:r>
              <a:rPr lang="en-US" sz="1400" dirty="0" err="1"/>
              <a:t>akhir</a:t>
            </a:r>
            <a:r>
              <a:rPr lang="en-US" sz="1400" dirty="0"/>
              <a:t> </a:t>
            </a:r>
            <a:r>
              <a:rPr lang="en-US" sz="1400" dirty="0" err="1"/>
              <a:t>pekan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sepadat</a:t>
            </a:r>
            <a:r>
              <a:rPr lang="en-US" sz="1400" dirty="0"/>
              <a:t>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aktif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869E73D-D799-4C4B-869E-AC9DD49BDBC5}"/>
              </a:ext>
            </a:extLst>
          </p:cNvPr>
          <p:cNvSpPr/>
          <p:nvPr/>
        </p:nvSpPr>
        <p:spPr>
          <a:xfrm>
            <a:off x="2946400" y="1524000"/>
            <a:ext cx="101600" cy="34208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ECAECFF-5B2A-49D0-A5B2-DFD82708F20A}"/>
              </a:ext>
            </a:extLst>
          </p:cNvPr>
          <p:cNvSpPr/>
          <p:nvPr/>
        </p:nvSpPr>
        <p:spPr>
          <a:xfrm>
            <a:off x="4954587" y="1523999"/>
            <a:ext cx="101600" cy="342087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87B9DB0-3957-4263-B371-894C5E974200}"/>
              </a:ext>
            </a:extLst>
          </p:cNvPr>
          <p:cNvSpPr/>
          <p:nvPr/>
        </p:nvSpPr>
        <p:spPr>
          <a:xfrm>
            <a:off x="9167934" y="1523999"/>
            <a:ext cx="101600" cy="34208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D056FE7-EB77-41B7-AF10-E9810F748AC4}"/>
              </a:ext>
            </a:extLst>
          </p:cNvPr>
          <p:cNvSpPr/>
          <p:nvPr/>
        </p:nvSpPr>
        <p:spPr>
          <a:xfrm>
            <a:off x="10987444" y="1523998"/>
            <a:ext cx="101600" cy="342087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xmlns="" val="287132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228F45-343A-41E2-865D-0CF886E6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7545" y="1099983"/>
            <a:ext cx="4578963" cy="434475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Jumlah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Keluhan</a:t>
            </a:r>
            <a:r>
              <a:rPr lang="en-US" sz="2400" dirty="0">
                <a:solidFill>
                  <a:srgbClr val="EF6723"/>
                </a:solidFill>
              </a:rPr>
              <a:t> Masyarakat </a:t>
            </a:r>
            <a:r>
              <a:rPr lang="en-US" sz="2400" dirty="0" err="1">
                <a:solidFill>
                  <a:srgbClr val="EF6723"/>
                </a:solidFill>
              </a:rPr>
              <a:t>Terkait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Kawasan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r>
              <a:rPr lang="en-US" sz="2400" dirty="0">
                <a:solidFill>
                  <a:srgbClr val="EF6723"/>
                </a:solidFill>
              </a:rPr>
              <a:t/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Selama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Tahun</a:t>
            </a:r>
            <a:r>
              <a:rPr lang="en-US" sz="1800" dirty="0">
                <a:solidFill>
                  <a:srgbClr val="EF6723"/>
                </a:solidFill>
              </a:rPr>
              <a:t> 2017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A723433-87D0-4700-8C92-E7F3876AB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46813513"/>
              </p:ext>
            </p:extLst>
          </p:nvPr>
        </p:nvGraphicFramePr>
        <p:xfrm>
          <a:off x="5096104" y="4428666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xmlns="" val="3734212368"/>
                    </a:ext>
                  </a:extLst>
                </a:gridCol>
                <a:gridCol w="1452872">
                  <a:extLst>
                    <a:ext uri="{9D8B030D-6E8A-4147-A177-3AD203B41FA5}">
                      <a16:colId xmlns:a16="http://schemas.microsoft.com/office/drawing/2014/main" xmlns="" val="4229142389"/>
                    </a:ext>
                  </a:extLst>
                </a:gridCol>
                <a:gridCol w="1152982">
                  <a:extLst>
                    <a:ext uri="{9D8B030D-6E8A-4147-A177-3AD203B41FA5}">
                      <a16:colId xmlns:a16="http://schemas.microsoft.com/office/drawing/2014/main" xmlns="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Sampah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Parkir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Liar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Kaki Lima Liar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Pelanggaran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Iklan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Liar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002490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F73BCBD-E19C-4E69-9F67-2303EDA3E143}"/>
              </a:ext>
            </a:extLst>
          </p:cNvPr>
          <p:cNvSpPr txBox="1"/>
          <p:nvPr/>
        </p:nvSpPr>
        <p:spPr>
          <a:xfrm>
            <a:off x="5002149" y="792206"/>
            <a:ext cx="446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di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Selama</a:t>
            </a:r>
            <a:r>
              <a:rPr lang="en-US" sz="1400" b="1" i="1" u="sng" dirty="0"/>
              <a:t> 2017</a:t>
            </a:r>
            <a:endParaRPr lang="id-ID" sz="1400" b="1" i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51E9D7-EEF1-43E7-925D-785060E4FB3A}"/>
              </a:ext>
            </a:extLst>
          </p:cNvPr>
          <p:cNvSpPr txBox="1"/>
          <p:nvPr/>
        </p:nvSpPr>
        <p:spPr>
          <a:xfrm>
            <a:off x="5021576" y="3884305"/>
            <a:ext cx="73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10 </a:t>
            </a:r>
            <a:r>
              <a:rPr lang="en-US" sz="1400" b="1" i="1" u="sng" dirty="0" err="1"/>
              <a:t>Kategori</a:t>
            </a:r>
            <a:r>
              <a:rPr lang="en-US" sz="1400" b="1" i="1" u="sng" dirty="0"/>
              <a:t> yang Paling Banyak </a:t>
            </a:r>
            <a:r>
              <a:rPr lang="en-US" sz="1400" b="1" i="1" u="sng" dirty="0" err="1"/>
              <a:t>Dilaporkan</a:t>
            </a:r>
            <a:r>
              <a:rPr lang="en-US" sz="1400" b="1" i="1" u="sng" dirty="0"/>
              <a:t> Masyarakat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di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endParaRPr lang="en-US" sz="1400" b="1" i="1" u="sng" dirty="0"/>
          </a:p>
          <a:p>
            <a:r>
              <a:rPr lang="en-US" sz="1400" i="1" dirty="0" err="1"/>
              <a:t>Periode</a:t>
            </a:r>
            <a:r>
              <a:rPr lang="en-US" sz="1400" i="1" dirty="0"/>
              <a:t> </a:t>
            </a:r>
            <a:r>
              <a:rPr lang="en-US" sz="1400" i="1" dirty="0" err="1"/>
              <a:t>Agustus</a:t>
            </a:r>
            <a:r>
              <a:rPr lang="en-US" sz="1400" i="1" dirty="0"/>
              <a:t> –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B1A4376-B092-4CC0-A036-AFC3FC3ADC8A}"/>
              </a:ext>
            </a:extLst>
          </p:cNvPr>
          <p:cNvSpPr txBox="1"/>
          <p:nvPr/>
        </p:nvSpPr>
        <p:spPr>
          <a:xfrm>
            <a:off x="337886" y="5632723"/>
            <a:ext cx="4190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err="1"/>
              <a:t>Laporan</a:t>
            </a:r>
            <a:r>
              <a:rPr lang="en-US" sz="1200" i="1" dirty="0"/>
              <a:t> </a:t>
            </a:r>
            <a:r>
              <a:rPr lang="en-US" sz="1200" i="1" dirty="0" err="1"/>
              <a:t>difilter</a:t>
            </a:r>
            <a:r>
              <a:rPr lang="en-US" sz="1200" i="1" dirty="0"/>
              <a:t> </a:t>
            </a:r>
            <a:r>
              <a:rPr lang="en-US" sz="1200" i="1" dirty="0" err="1"/>
              <a:t>hanya</a:t>
            </a:r>
            <a:r>
              <a:rPr lang="en-US" sz="1200" i="1" dirty="0"/>
              <a:t> </a:t>
            </a:r>
            <a:r>
              <a:rPr lang="en-US" sz="1200" i="1" dirty="0" err="1"/>
              <a:t>untuk</a:t>
            </a:r>
            <a:r>
              <a:rPr lang="en-US" sz="1200" i="1" dirty="0"/>
              <a:t> yang </a:t>
            </a:r>
            <a:r>
              <a:rPr lang="en-US" sz="1200" i="1" dirty="0" err="1"/>
              <a:t>berlokasi</a:t>
            </a:r>
            <a:r>
              <a:rPr lang="en-US" sz="1200" i="1" dirty="0"/>
              <a:t> di </a:t>
            </a:r>
            <a:r>
              <a:rPr lang="en-US" sz="1200" i="1" dirty="0" err="1"/>
              <a:t>kawasan</a:t>
            </a:r>
            <a:r>
              <a:rPr lang="en-US" sz="1200" i="1" dirty="0"/>
              <a:t> </a:t>
            </a:r>
            <a:r>
              <a:rPr lang="en-US" sz="1200" i="1" dirty="0" err="1"/>
              <a:t>tersebut</a:t>
            </a:r>
            <a:endParaRPr lang="id-ID" sz="12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A207939-9E73-4D09-8717-00882EBBE5D6}"/>
              </a:ext>
            </a:extLst>
          </p:cNvPr>
          <p:cNvGrpSpPr/>
          <p:nvPr/>
        </p:nvGrpSpPr>
        <p:grpSpPr>
          <a:xfrm>
            <a:off x="4528457" y="2310603"/>
            <a:ext cx="453429" cy="1885245"/>
            <a:chOff x="3835057" y="2323303"/>
            <a:chExt cx="496816" cy="18852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7899DA12-5A56-4695-A4D9-30E536133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5057" y="2323303"/>
              <a:ext cx="496816" cy="1"/>
            </a:xfrm>
            <a:prstGeom prst="straightConnector1">
              <a:avLst/>
            </a:prstGeom>
            <a:ln w="38100">
              <a:solidFill>
                <a:srgbClr val="383838">
                  <a:alpha val="56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4AEB924D-1464-4910-B612-6536E4F55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3284" y="4208548"/>
              <a:ext cx="488589" cy="0"/>
            </a:xfrm>
            <a:prstGeom prst="straightConnector1">
              <a:avLst/>
            </a:prstGeom>
            <a:ln w="38100">
              <a:solidFill>
                <a:srgbClr val="383838">
                  <a:alpha val="56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xmlns="" id="{16141962-129E-4042-ADA1-03540E85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11184685"/>
              </p:ext>
            </p:extLst>
          </p:nvPr>
        </p:nvGraphicFramePr>
        <p:xfrm>
          <a:off x="8423504" y="4428666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xmlns="" val="3734212368"/>
                    </a:ext>
                  </a:extLst>
                </a:gridCol>
                <a:gridCol w="1452872">
                  <a:extLst>
                    <a:ext uri="{9D8B030D-6E8A-4147-A177-3AD203B41FA5}">
                      <a16:colId xmlns:a16="http://schemas.microsoft.com/office/drawing/2014/main" xmlns="" val="4229142389"/>
                    </a:ext>
                  </a:extLst>
                </a:gridCol>
                <a:gridCol w="1152982">
                  <a:extLst>
                    <a:ext uri="{9D8B030D-6E8A-4147-A177-3AD203B41FA5}">
                      <a16:colId xmlns:a16="http://schemas.microsoft.com/office/drawing/2014/main" xmlns="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Fasilitas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Umum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Kemacetan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Pohon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Tumbang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Jalan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Rusak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PJU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Rusak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0024902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DF907FF-63C7-4448-9961-4BACFF3D42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96104" y="1099983"/>
            <a:ext cx="6506633" cy="22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90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Laporan</a:t>
            </a:r>
            <a:r>
              <a:rPr lang="en-US" sz="2400" dirty="0">
                <a:solidFill>
                  <a:srgbClr val="EF6723"/>
                </a:solidFill>
              </a:rPr>
              <a:t> Kaki Lima Liar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r>
              <a:rPr lang="en-US" sz="2400" dirty="0">
                <a:solidFill>
                  <a:srgbClr val="EF6723"/>
                </a:solidFill>
              </a:rPr>
              <a:t/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F4999C5-5488-46B1-AEDD-687DCFDE5A2A}"/>
              </a:ext>
            </a:extLst>
          </p:cNvPr>
          <p:cNvGrpSpPr/>
          <p:nvPr/>
        </p:nvGrpSpPr>
        <p:grpSpPr>
          <a:xfrm>
            <a:off x="678873" y="876898"/>
            <a:ext cx="11513127" cy="5477134"/>
            <a:chOff x="787400" y="1004888"/>
            <a:chExt cx="11404600" cy="58822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93CA2985-9190-4B9A-87D8-256C49D5E256}"/>
                </a:ext>
              </a:extLst>
            </p:cNvPr>
            <p:cNvSpPr/>
            <p:nvPr/>
          </p:nvSpPr>
          <p:spPr>
            <a:xfrm>
              <a:off x="10629900" y="1763712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 err="1">
                  <a:solidFill>
                    <a:schemeClr val="tx1"/>
                  </a:solidFill>
                </a:rPr>
                <a:t>Perempatan</a:t>
              </a:r>
              <a:r>
                <a:rPr lang="en-US" sz="1050" dirty="0">
                  <a:solidFill>
                    <a:schemeClr val="tx1"/>
                  </a:solidFill>
                </a:rPr>
                <a:t> Jl. </a:t>
              </a:r>
              <a:r>
                <a:rPr lang="en-US" sz="1050" dirty="0" err="1">
                  <a:solidFill>
                    <a:schemeClr val="tx1"/>
                  </a:solidFill>
                </a:rPr>
                <a:t>Fakhrudin</a:t>
              </a:r>
              <a:r>
                <a:rPr lang="en-US" sz="1050" dirty="0">
                  <a:solidFill>
                    <a:schemeClr val="tx1"/>
                  </a:solidFill>
                </a:rPr>
                <a:t> &amp; Jl. Wahid Hasyim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C3623919-98E8-4876-A30F-DBC2C3F5C8F1}"/>
                </a:ext>
              </a:extLst>
            </p:cNvPr>
            <p:cNvSpPr/>
            <p:nvPr/>
          </p:nvSpPr>
          <p:spPr>
            <a:xfrm>
              <a:off x="10642600" y="3517900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 err="1">
                  <a:solidFill>
                    <a:schemeClr val="tx1"/>
                  </a:solidFill>
                </a:rPr>
                <a:t>Perempatan</a:t>
              </a:r>
              <a:r>
                <a:rPr lang="en-US" sz="1050" dirty="0">
                  <a:solidFill>
                    <a:schemeClr val="tx1"/>
                  </a:solidFill>
                </a:rPr>
                <a:t> Jl. </a:t>
              </a:r>
              <a:r>
                <a:rPr lang="en-US" sz="1050" dirty="0" err="1">
                  <a:solidFill>
                    <a:schemeClr val="tx1"/>
                  </a:solidFill>
                </a:rPr>
                <a:t>Fakhrudin</a:t>
              </a:r>
              <a:r>
                <a:rPr lang="en-US" sz="1050" dirty="0">
                  <a:solidFill>
                    <a:schemeClr val="tx1"/>
                  </a:solidFill>
                </a:rPr>
                <a:t> &amp; Jl. </a:t>
              </a:r>
              <a:r>
                <a:rPr lang="en-US" sz="1050" dirty="0" err="1">
                  <a:solidFill>
                    <a:schemeClr val="tx1"/>
                  </a:solidFill>
                </a:rPr>
                <a:t>Kebon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Jati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B31F6F2F-A165-4F47-B6CD-D45A41C00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2476500" y="1004888"/>
              <a:ext cx="6324600" cy="48641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A817BFD0-CCCA-4E83-9756-8423E2E33424}"/>
                </a:ext>
              </a:extLst>
            </p:cNvPr>
            <p:cNvCxnSpPr>
              <a:cxnSpLocks/>
              <a:endCxn id="1026" idx="3"/>
            </p:cNvCxnSpPr>
            <p:nvPr/>
          </p:nvCxnSpPr>
          <p:spPr>
            <a:xfrm flipH="1" flipV="1">
              <a:off x="2336800" y="2215357"/>
              <a:ext cx="2882900" cy="110332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ttp://lh3.googleusercontent.com/RMamJnF2FuYkcMdg_hhx5UH5jTmNOnP_XHKNRBLebtyKoFYabEIL5JZKt96s9BJf51Gqs1-2rId-Cylr9zZkStmJQCTMLw=s480-c">
              <a:extLst>
                <a:ext uri="{FF2B5EF4-FFF2-40B4-BE49-F238E27FC236}">
                  <a16:creationId xmlns:a16="http://schemas.microsoft.com/office/drawing/2014/main" xmlns="" id="{BFE154CB-E2D4-447F-AFF8-518504C76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1440657"/>
              <a:ext cx="15494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45545254-0EAF-4B44-8991-EB0820D97689}"/>
                </a:ext>
              </a:extLst>
            </p:cNvPr>
            <p:cNvCxnSpPr>
              <a:cxnSpLocks/>
            </p:cNvCxnSpPr>
            <p:nvPr/>
          </p:nvCxnSpPr>
          <p:spPr>
            <a:xfrm>
              <a:off x="6692900" y="3557588"/>
              <a:ext cx="2235200" cy="63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CB4BCBF-11E2-42D8-8862-7B8992D5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080500" y="2884488"/>
              <a:ext cx="1549400" cy="1549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10103EA1-6470-476C-9D06-C1A82C8E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080500" y="4687888"/>
              <a:ext cx="1549400" cy="1549400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B4FD683E-95E8-4DCC-8CD5-B02F367A477D}"/>
                </a:ext>
              </a:extLst>
            </p:cNvPr>
            <p:cNvCxnSpPr>
              <a:cxnSpLocks/>
            </p:cNvCxnSpPr>
            <p:nvPr/>
          </p:nvCxnSpPr>
          <p:spPr>
            <a:xfrm>
              <a:off x="5778500" y="3602038"/>
              <a:ext cx="3111500" cy="16827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http://lh3.googleusercontent.com/8OK88raTMXRITtdzFGcMy_8PkiObhpPgjtdZMbv3rFGpI5mX6W60DXZNgolIrxel5ZpG52dpDk_2aP6_l7rjQYTEtMlB=s480-c">
              <a:extLst>
                <a:ext uri="{FF2B5EF4-FFF2-40B4-BE49-F238E27FC236}">
                  <a16:creationId xmlns:a16="http://schemas.microsoft.com/office/drawing/2014/main" xmlns="" id="{A9584BA7-F2EF-4D58-8027-39C8A3357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705349"/>
              <a:ext cx="15494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CC2ACD5C-2BE1-49E1-9A77-07954F7E5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5800" y="4160838"/>
              <a:ext cx="1708151" cy="525461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B38ED5D3-4FBF-40D8-AD07-3F41B6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9080500" y="1055688"/>
              <a:ext cx="1549400" cy="1549400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xmlns="" id="{70025B23-BF15-473F-A469-23EA1D21C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900" y="2008188"/>
              <a:ext cx="2070100" cy="10096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551DF19E-DF82-4B9B-A026-F342511B1B0E}"/>
                </a:ext>
              </a:extLst>
            </p:cNvPr>
            <p:cNvSpPr/>
            <p:nvPr/>
          </p:nvSpPr>
          <p:spPr>
            <a:xfrm>
              <a:off x="787400" y="3024982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Depan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Stasiun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Tn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Abang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52160884-DBF5-4FAA-B1C4-75BE432B1DD1}"/>
                </a:ext>
              </a:extLst>
            </p:cNvPr>
            <p:cNvSpPr/>
            <p:nvPr/>
          </p:nvSpPr>
          <p:spPr>
            <a:xfrm>
              <a:off x="927100" y="6273799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/>
                  </a:solidFill>
                </a:rPr>
                <a:t>Jl. KS. </a:t>
              </a:r>
              <a:r>
                <a:rPr lang="en-US" sz="1050" dirty="0" err="1">
                  <a:solidFill>
                    <a:schemeClr val="tx1"/>
                  </a:solidFill>
                </a:rPr>
                <a:t>Tubun</a:t>
              </a:r>
              <a:r>
                <a:rPr lang="en-US" sz="1050" dirty="0">
                  <a:solidFill>
                    <a:schemeClr val="tx1"/>
                  </a:solidFill>
                </a:rPr>
                <a:t> Raya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B55BEF59-53AE-4EBE-A1AF-A2094FF1AEF4}"/>
                </a:ext>
              </a:extLst>
            </p:cNvPr>
            <p:cNvSpPr/>
            <p:nvPr/>
          </p:nvSpPr>
          <p:spPr>
            <a:xfrm>
              <a:off x="9080500" y="6254749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Jl. </a:t>
              </a:r>
              <a:r>
                <a:rPr lang="en-US" sz="1050" dirty="0" err="1">
                  <a:solidFill>
                    <a:schemeClr val="tx1"/>
                  </a:solidFill>
                </a:rPr>
                <a:t>Kebon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Jati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7CF4C46B-28E6-4022-BF3B-92C02D9453B2}"/>
                </a:ext>
              </a:extLst>
            </p:cNvPr>
            <p:cNvSpPr txBox="1"/>
            <p:nvPr/>
          </p:nvSpPr>
          <p:spPr>
            <a:xfrm>
              <a:off x="2801452" y="5994662"/>
              <a:ext cx="5862626" cy="892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Kaki lima liar </a:t>
              </a:r>
              <a:r>
                <a:rPr lang="en-US" sz="1600" dirty="0" err="1"/>
                <a:t>banyak</a:t>
              </a:r>
              <a:r>
                <a:rPr lang="en-US" sz="1600" dirty="0"/>
                <a:t> </a:t>
              </a:r>
              <a:r>
                <a:rPr lang="en-US" sz="1600" dirty="0" err="1"/>
                <a:t>dilaporkan</a:t>
              </a:r>
              <a:r>
                <a:rPr lang="en-US" sz="1600" dirty="0"/>
                <a:t> </a:t>
              </a:r>
              <a:r>
                <a:rPr lang="en-US" sz="1600" dirty="0" err="1"/>
                <a:t>pada</a:t>
              </a:r>
              <a:r>
                <a:rPr lang="en-US" sz="1600" dirty="0"/>
                <a:t> </a:t>
              </a:r>
              <a:r>
                <a:rPr lang="en-US" sz="1600" dirty="0" err="1"/>
                <a:t>pukul</a:t>
              </a:r>
              <a:r>
                <a:rPr lang="en-US" sz="1600" dirty="0"/>
                <a:t> 12-13 </a:t>
              </a:r>
              <a:r>
                <a:rPr lang="en-US" sz="1600" dirty="0" err="1"/>
                <a:t>dan</a:t>
              </a:r>
              <a:r>
                <a:rPr lang="en-US" sz="1600" dirty="0"/>
                <a:t> 17-18. Kata-</a:t>
              </a:r>
            </a:p>
            <a:p>
              <a:pPr algn="ctr"/>
              <a:r>
                <a:rPr lang="en-US" sz="1600" dirty="0"/>
                <a:t>kata yang </a:t>
              </a:r>
              <a:r>
                <a:rPr lang="en-US" sz="1600" dirty="0" err="1"/>
                <a:t>sering</a:t>
              </a:r>
              <a:r>
                <a:rPr lang="en-US" sz="1600" dirty="0"/>
                <a:t> </a:t>
              </a:r>
              <a:r>
                <a:rPr lang="en-US" sz="1600" dirty="0" err="1"/>
                <a:t>muncul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laporan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‘</a:t>
              </a:r>
              <a:r>
                <a:rPr lang="en-US" sz="1600" dirty="0" err="1"/>
                <a:t>trotoar</a:t>
              </a:r>
              <a:r>
                <a:rPr lang="en-US" sz="1600" dirty="0"/>
                <a:t>’, ‘</a:t>
              </a:r>
              <a:r>
                <a:rPr lang="en-US" sz="1600" dirty="0" err="1"/>
                <a:t>bikinmacet</a:t>
              </a:r>
              <a:r>
                <a:rPr lang="en-US" sz="1600" dirty="0"/>
                <a:t>’,</a:t>
              </a:r>
            </a:p>
            <a:p>
              <a:pPr algn="ctr"/>
              <a:r>
                <a:rPr lang="en-US" sz="1600" dirty="0"/>
                <a:t>‘</a:t>
              </a:r>
              <a:r>
                <a:rPr lang="en-US" sz="1600" dirty="0" err="1"/>
                <a:t>jualan</a:t>
              </a:r>
              <a:r>
                <a:rPr lang="en-US" sz="1600" dirty="0"/>
                <a:t>’, ’</a:t>
              </a:r>
              <a:r>
                <a:rPr lang="en-US" sz="1600" dirty="0" err="1"/>
                <a:t>pejalan</a:t>
              </a:r>
              <a:r>
                <a:rPr lang="en-US" sz="1600" dirty="0"/>
                <a:t>’, </a:t>
              </a:r>
              <a:r>
                <a:rPr lang="en-US" sz="1600" dirty="0" err="1"/>
                <a:t>dan</a:t>
              </a:r>
              <a:r>
                <a:rPr lang="en-US" sz="1600" dirty="0"/>
                <a:t> ‘</a:t>
              </a:r>
              <a:r>
                <a:rPr lang="en-US" sz="1600" dirty="0" err="1" smtClean="0"/>
                <a:t>atas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saluran</a:t>
              </a:r>
              <a:r>
                <a:rPr lang="en-US" sz="1600" dirty="0"/>
                <a:t>’.</a:t>
              </a:r>
              <a:endParaRPr lang="id-ID" sz="16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2E05B32-1B77-442E-9E8F-918406C1D9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416" b="92196" l="3421" r="89940">
                        <a14:foregroundMark x1="59658" y1="624" x2="62072" y2="9990"/>
                        <a14:foregroundMark x1="5030" y1="90114" x2="4930" y2="89594"/>
                        <a14:foregroundMark x1="49195" y1="90739" x2="50201" y2="92196"/>
                        <a14:backgroundMark x1="15392" y1="67638" x2="15895" y2="67014"/>
                        <a14:backgroundMark x1="61167" y1="82206" x2="61670" y2="82518"/>
                        <a14:backgroundMark x1="56942" y1="31946" x2="58249" y2="31113"/>
                        <a14:backgroundMark x1="64487" y1="25702" x2="65493" y2="24662"/>
                        <a14:backgroundMark x1="64889" y1="27992" x2="65996" y2="26535"/>
                        <a14:backgroundMark x1="67807" y1="29761" x2="68410" y2="32362"/>
                        <a14:backgroundMark x1="61771" y1="10822" x2="63581" y2="17586"/>
                        <a14:backgroundMark x1="63883" y1="24037" x2="63984" y2="20604"/>
                        <a14:backgroundMark x1="63883" y1="14360" x2="64085" y2="15505"/>
                        <a14:backgroundMark x1="65392" y1="20187" x2="65091" y2="18939"/>
                        <a14:backgroundMark x1="65996" y1="22477" x2="65895" y2="21748"/>
                        <a14:backgroundMark x1="67606" y1="29344" x2="67606" y2="29344"/>
                        <a14:backgroundMark x1="67203" y1="28408" x2="67203" y2="28408"/>
                        <a14:backgroundMark x1="67103" y1="27680" x2="67103" y2="27680"/>
                        <a14:backgroundMark x1="66801" y1="29448" x2="66801" y2="29448"/>
                        <a14:backgroundMark x1="62877" y1="39334" x2="62877" y2="39334"/>
                        <a14:backgroundMark x1="63481" y1="39022" x2="63481" y2="39022"/>
                        <a14:backgroundMark x1="63481" y1="39126" x2="63883" y2="39542"/>
                        <a14:backgroundMark x1="71227" y1="82310" x2="73843" y2="81790"/>
                        <a14:backgroundMark x1="29175" y1="82830" x2="30885" y2="82934"/>
                        <a14:backgroundMark x1="31590" y1="83039" x2="32394" y2="83039"/>
                        <a14:backgroundMark x1="59557" y1="30073" x2="62374" y2="27680"/>
                        <a14:backgroundMark x1="69416" y1="34755" x2="70825" y2="38502"/>
                        <a14:backgroundMark x1="71529" y1="39854" x2="72334" y2="41519"/>
                        <a14:backgroundMark x1="72837" y1="42768" x2="73441" y2="4401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t="12837"/>
          <a:stretch/>
        </p:blipFill>
        <p:spPr>
          <a:xfrm>
            <a:off x="3482464" y="759879"/>
            <a:ext cx="3905892" cy="32061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46AB242-DBA5-4575-88C9-280EA1CB6090}"/>
              </a:ext>
            </a:extLst>
          </p:cNvPr>
          <p:cNvSpPr/>
          <p:nvPr/>
        </p:nvSpPr>
        <p:spPr>
          <a:xfrm>
            <a:off x="6768779" y="4862049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185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Laporan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Parkir</a:t>
            </a:r>
            <a:r>
              <a:rPr lang="en-US" sz="2400" dirty="0">
                <a:solidFill>
                  <a:srgbClr val="EF6723"/>
                </a:solidFill>
              </a:rPr>
              <a:t> Liar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r>
              <a:rPr lang="en-US" sz="2400" dirty="0">
                <a:solidFill>
                  <a:srgbClr val="EF6723"/>
                </a:solidFill>
              </a:rPr>
              <a:t/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2C85E381-7408-4FBA-AEC4-F74EB0D9D6EF}"/>
              </a:ext>
            </a:extLst>
          </p:cNvPr>
          <p:cNvSpPr/>
          <p:nvPr/>
        </p:nvSpPr>
        <p:spPr>
          <a:xfrm>
            <a:off x="10437822" y="1027224"/>
            <a:ext cx="1540996" cy="27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C11F1500-9A73-4D10-BDC7-BE1905FCE341}"/>
              </a:ext>
            </a:extLst>
          </p:cNvPr>
          <p:cNvSpPr/>
          <p:nvPr/>
        </p:nvSpPr>
        <p:spPr>
          <a:xfrm>
            <a:off x="10458360" y="2496847"/>
            <a:ext cx="1540996" cy="27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569F03BE-D2CE-4E72-B7F0-5C6C751CAE99}"/>
              </a:ext>
            </a:extLst>
          </p:cNvPr>
          <p:cNvSpPr/>
          <p:nvPr/>
        </p:nvSpPr>
        <p:spPr>
          <a:xfrm>
            <a:off x="10437822" y="5083411"/>
            <a:ext cx="907277" cy="338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&amp; Ojek Online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5176FA94-EC50-4843-ABD0-C01B1B5C87B7}"/>
              </a:ext>
            </a:extLst>
          </p:cNvPr>
          <p:cNvSpPr/>
          <p:nvPr/>
        </p:nvSpPr>
        <p:spPr>
          <a:xfrm>
            <a:off x="333829" y="4309534"/>
            <a:ext cx="915308" cy="335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Bus, </a:t>
            </a:r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, Bajaj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81905BDE-7C57-4D5A-AF12-03EB50ACF88E}"/>
              </a:ext>
            </a:extLst>
          </p:cNvPr>
          <p:cNvSpPr/>
          <p:nvPr/>
        </p:nvSpPr>
        <p:spPr>
          <a:xfrm>
            <a:off x="548558" y="3096722"/>
            <a:ext cx="631556" cy="146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6D8F81AC-4612-48F5-B28C-5090D9D312F9}"/>
              </a:ext>
            </a:extLst>
          </p:cNvPr>
          <p:cNvSpPr/>
          <p:nvPr/>
        </p:nvSpPr>
        <p:spPr>
          <a:xfrm>
            <a:off x="451736" y="1500151"/>
            <a:ext cx="783129" cy="22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&amp; Ojek Online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575DDC-7259-4B08-9834-285DA7A11E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721109" y="977485"/>
            <a:ext cx="6290293" cy="47651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70025B23-BF15-473F-A469-23EA1D21C46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718629" y="1221658"/>
            <a:ext cx="3469609" cy="278493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3E788CD5-CB62-441B-8719-85F22C48D7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88238" y="603881"/>
            <a:ext cx="1249585" cy="1235554"/>
          </a:xfrm>
          <a:prstGeom prst="rect">
            <a:avLst/>
          </a:prstGeom>
        </p:spPr>
      </p:pic>
      <p:pic>
        <p:nvPicPr>
          <p:cNvPr id="2050" name="Picture 2" descr="http://lh3.googleusercontent.com/rZjGzge1p4ipVtyEEwxAbnV1M02_vCS37JTJ4x8mk_LKyPkXdSKB1HuntgpP4HGAenKeFMxSr2mR0lfvCFCCls9lYdY=s480-c">
            <a:extLst>
              <a:ext uri="{FF2B5EF4-FFF2-40B4-BE49-F238E27FC236}">
                <a16:creationId xmlns:a16="http://schemas.microsoft.com/office/drawing/2014/main" xmlns="" id="{B28DCA4A-43AD-4238-8E7A-56B8FA42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05376" y="4081559"/>
            <a:ext cx="1250480" cy="12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0912256-0DB9-4C27-8098-0C74A5AC5131}"/>
              </a:ext>
            </a:extLst>
          </p:cNvPr>
          <p:cNvCxnSpPr>
            <a:cxnSpLocks/>
            <a:endCxn id="2050" idx="3"/>
          </p:cNvCxnSpPr>
          <p:nvPr/>
        </p:nvCxnSpPr>
        <p:spPr>
          <a:xfrm flipH="1">
            <a:off x="2455856" y="4649335"/>
            <a:ext cx="3132515" cy="50444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FE6EF935-5B7C-4769-B6FC-096AB262E53A}"/>
              </a:ext>
            </a:extLst>
          </p:cNvPr>
          <p:cNvCxnSpPr>
            <a:cxnSpLocks/>
          </p:cNvCxnSpPr>
          <p:nvPr/>
        </p:nvCxnSpPr>
        <p:spPr>
          <a:xfrm flipH="1" flipV="1">
            <a:off x="2462171" y="3096722"/>
            <a:ext cx="1610467" cy="1040552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8733C73-C29A-4095-8758-2994A3F629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06271" y="922877"/>
            <a:ext cx="1249585" cy="123555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5935F5A3-D6C2-4EFC-B6E5-E6903A023BC4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455856" y="1540654"/>
            <a:ext cx="2614640" cy="2034602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FA26B146-17A1-4F0A-B1AE-8C65527F1533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7697767" y="4037238"/>
            <a:ext cx="1490471" cy="530734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29670A6-C1DB-4372-815A-2AD827F198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88238" y="4803708"/>
            <a:ext cx="1249585" cy="12355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EEA08490-D358-4447-88A0-8159BB85F4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88238" y="3419461"/>
            <a:ext cx="1249585" cy="1235554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D08E1AC-4E37-41E9-BD0F-EE9E58E66BFD}"/>
              </a:ext>
            </a:extLst>
          </p:cNvPr>
          <p:cNvCxnSpPr>
            <a:cxnSpLocks/>
          </p:cNvCxnSpPr>
          <p:nvPr/>
        </p:nvCxnSpPr>
        <p:spPr>
          <a:xfrm>
            <a:off x="6699909" y="4571765"/>
            <a:ext cx="2415003" cy="668209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2C0E4397-C6B5-45B8-AEF0-FD837D41D3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208776" y="1948160"/>
            <a:ext cx="1249585" cy="1235554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22E6D824-C53D-4247-8EDF-147A042DCF9C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99909" y="2565937"/>
            <a:ext cx="2508867" cy="106838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419D9269-A797-4078-B3D4-2B1D4952F5B1}"/>
              </a:ext>
            </a:extLst>
          </p:cNvPr>
          <p:cNvSpPr/>
          <p:nvPr/>
        </p:nvSpPr>
        <p:spPr>
          <a:xfrm>
            <a:off x="10442547" y="4185930"/>
            <a:ext cx="840416" cy="382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B6E58F31-B588-4426-B999-6D045A459F49}"/>
              </a:ext>
            </a:extLst>
          </p:cNvPr>
          <p:cNvSpPr txBox="1"/>
          <p:nvPr/>
        </p:nvSpPr>
        <p:spPr>
          <a:xfrm>
            <a:off x="2639470" y="5707821"/>
            <a:ext cx="6371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dilaporkan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11-13 </a:t>
            </a:r>
            <a:r>
              <a:rPr lang="en-US" sz="1600" dirty="0" err="1"/>
              <a:t>dan</a:t>
            </a:r>
            <a:r>
              <a:rPr lang="en-US" sz="1600" dirty="0"/>
              <a:t> 17-18. Kata-kata yang</a:t>
            </a:r>
          </a:p>
          <a:p>
            <a:pPr algn="ctr"/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‘</a:t>
            </a:r>
            <a:r>
              <a:rPr lang="en-US" sz="1600" dirty="0" err="1"/>
              <a:t>ngetem</a:t>
            </a:r>
            <a:r>
              <a:rPr lang="en-US" sz="1600" dirty="0"/>
              <a:t>’, ‘</a:t>
            </a:r>
            <a:r>
              <a:rPr lang="en-US" sz="1600" dirty="0" err="1"/>
              <a:t>aparat</a:t>
            </a:r>
            <a:r>
              <a:rPr lang="en-US" sz="1600" dirty="0"/>
              <a:t>’, ‘</a:t>
            </a:r>
            <a:r>
              <a:rPr lang="en-US" sz="1600" dirty="0" err="1"/>
              <a:t>angkot</a:t>
            </a:r>
            <a:r>
              <a:rPr lang="en-US" sz="1600" dirty="0"/>
              <a:t>’ , ‘motor’, </a:t>
            </a:r>
          </a:p>
          <a:p>
            <a:pPr algn="ctr"/>
            <a:r>
              <a:rPr lang="en-US" sz="1600" dirty="0"/>
              <a:t>‘</a:t>
            </a:r>
            <a:r>
              <a:rPr lang="en-US" sz="1600" dirty="0" err="1"/>
              <a:t>stasiun</a:t>
            </a:r>
            <a:r>
              <a:rPr lang="en-US" sz="1600" dirty="0"/>
              <a:t>’ </a:t>
            </a:r>
            <a:r>
              <a:rPr lang="en-US" sz="1600" dirty="0" err="1"/>
              <a:t>dan</a:t>
            </a:r>
            <a:r>
              <a:rPr lang="en-US" sz="1600" dirty="0"/>
              <a:t> ‘grab’.</a:t>
            </a:r>
            <a:endParaRPr lang="id-ID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1D4F98CE-F053-4CB4-AA3D-6CE248583E9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05376" y="2475337"/>
            <a:ext cx="1239604" cy="12396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BB385358-E794-4883-A54C-BCA41575814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588074" y="1604942"/>
            <a:ext cx="3772846" cy="3722294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AAB0F739-CE04-4F33-8D12-55BD58E99D7F}"/>
              </a:ext>
            </a:extLst>
          </p:cNvPr>
          <p:cNvSpPr/>
          <p:nvPr/>
        </p:nvSpPr>
        <p:spPr>
          <a:xfrm>
            <a:off x="7064208" y="5239974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570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DA6028D8-11C5-40C6-A648-9FA4864C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53443" y="928916"/>
            <a:ext cx="6324600" cy="4856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Kemacetan</a:t>
            </a:r>
            <a:r>
              <a:rPr lang="en-US" sz="2400" dirty="0">
                <a:solidFill>
                  <a:srgbClr val="EF6723"/>
                </a:solidFill>
              </a:rPr>
              <a:t>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r>
              <a:rPr lang="en-US" sz="2400" dirty="0">
                <a:solidFill>
                  <a:srgbClr val="EF6723"/>
                </a:solidFill>
              </a:rPr>
              <a:t/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D08E1AC-4E37-41E9-BD0F-EE9E58E66BF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48314" y="3505189"/>
            <a:ext cx="1947929" cy="122097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BEA2DA2F-FC63-4A65-8E6F-0836E9CF6A1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3007338" y="3761014"/>
            <a:ext cx="3380976" cy="805439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http://lh3.googleusercontent.com/4BbmsRz9Ijq842_BMl4e3k9YjgU6fr_HgOP6UuoYTEeK4B6chEvcp3tUKnravKs2-UMGwOL2M4co5vUERWOZixk91NYJaA=s480-c">
            <a:extLst>
              <a:ext uri="{FF2B5EF4-FFF2-40B4-BE49-F238E27FC236}">
                <a16:creationId xmlns:a16="http://schemas.microsoft.com/office/drawing/2014/main" xmlns="" id="{11DFEA28-E4BC-460C-8AFD-2262BB22D7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6743" y="31895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2787211-7AD9-47D0-A64E-8113A12B1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78768" y="928916"/>
            <a:ext cx="1256400" cy="1256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4773BD74-98D6-4B4A-B517-79E3224F94C0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935168" y="1557116"/>
            <a:ext cx="3064675" cy="681413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665C584E-CE6D-4DD6-8CA5-73441EF1510A}"/>
              </a:ext>
            </a:extLst>
          </p:cNvPr>
          <p:cNvSpPr/>
          <p:nvPr/>
        </p:nvSpPr>
        <p:spPr>
          <a:xfrm>
            <a:off x="766543" y="1385227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tx1"/>
                </a:solidFill>
              </a:rPr>
              <a:t>Mobil &amp; </a:t>
            </a:r>
            <a:r>
              <a:rPr lang="en-US" sz="1050" dirty="0" err="1">
                <a:solidFill>
                  <a:schemeClr val="tx1"/>
                </a:solidFill>
              </a:rPr>
              <a:t>Truk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824BA8C-5FA4-4993-B710-E7725FA35E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78768" y="2341720"/>
            <a:ext cx="1256400" cy="1256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656C9C0C-A5BC-41EC-9F7A-B6D7A6838DE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35168" y="2341720"/>
            <a:ext cx="3280575" cy="628200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15519750-A292-40B0-BEA0-8F60D443FFB5}"/>
              </a:ext>
            </a:extLst>
          </p:cNvPr>
          <p:cNvSpPr/>
          <p:nvPr/>
        </p:nvSpPr>
        <p:spPr>
          <a:xfrm>
            <a:off x="766543" y="2939587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143DBA59-E5BB-4FE0-A806-106FBE9C20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74018" y="3899793"/>
            <a:ext cx="1333320" cy="13333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0DDF591C-4C05-4A12-96E6-0BD3D6DDE3B6}"/>
              </a:ext>
            </a:extLst>
          </p:cNvPr>
          <p:cNvSpPr/>
          <p:nvPr/>
        </p:nvSpPr>
        <p:spPr>
          <a:xfrm>
            <a:off x="738740" y="4411946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r>
              <a:rPr lang="en-US" sz="1050" dirty="0">
                <a:solidFill>
                  <a:schemeClr val="tx1"/>
                </a:solidFill>
              </a:rPr>
              <a:t> &amp; </a:t>
            </a:r>
            <a:r>
              <a:rPr lang="en-US" sz="1050" dirty="0" err="1">
                <a:solidFill>
                  <a:schemeClr val="tx1"/>
                </a:solidFill>
              </a:rPr>
              <a:t>Lawan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Arah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249985C-554D-4E8C-9F73-A5E2A05B6C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596243" y="4096165"/>
            <a:ext cx="1260000" cy="1260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BECEB78D-E497-43A8-B2CE-992D35D35CA0}"/>
              </a:ext>
            </a:extLst>
          </p:cNvPr>
          <p:cNvSpPr/>
          <p:nvPr/>
        </p:nvSpPr>
        <p:spPr>
          <a:xfrm>
            <a:off x="10856243" y="4588046"/>
            <a:ext cx="8450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477E18DE-E062-430D-A2C4-96DCEC7118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599843" y="2495987"/>
            <a:ext cx="1256400" cy="125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293CDA02-F2C4-40E2-9018-81619C4FA3B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531140" y="2655820"/>
            <a:ext cx="2068703" cy="468367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7CA2B0C5-B661-4705-AC87-FD57DABD2E61}"/>
              </a:ext>
            </a:extLst>
          </p:cNvPr>
          <p:cNvSpPr/>
          <p:nvPr/>
        </p:nvSpPr>
        <p:spPr>
          <a:xfrm>
            <a:off x="10869135" y="2893940"/>
            <a:ext cx="8450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49AA494D-AE61-4A00-9647-06CD4A26558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612735" y="943142"/>
            <a:ext cx="1256400" cy="1256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A3629334-3B8B-4255-A76A-D14D9A3B8C63}"/>
              </a:ext>
            </a:extLst>
          </p:cNvPr>
          <p:cNvSpPr/>
          <p:nvPr/>
        </p:nvSpPr>
        <p:spPr>
          <a:xfrm>
            <a:off x="10907943" y="1353376"/>
            <a:ext cx="9593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Transjakarta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F991501C-778A-44A8-9546-17938E2B2D0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123343" y="1557116"/>
            <a:ext cx="2489392" cy="1422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BD2686DB-2445-4A73-B9F3-857D81584B10}"/>
              </a:ext>
            </a:extLst>
          </p:cNvPr>
          <p:cNvSpPr txBox="1"/>
          <p:nvPr/>
        </p:nvSpPr>
        <p:spPr>
          <a:xfrm>
            <a:off x="2067224" y="5888283"/>
            <a:ext cx="8091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dilaporkan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14-16. Kata-kata yang paling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‘</a:t>
            </a:r>
            <a:r>
              <a:rPr lang="en-US" sz="1600" dirty="0" err="1"/>
              <a:t>angkotngetem</a:t>
            </a:r>
            <a:r>
              <a:rPr lang="en-US" sz="1600" dirty="0"/>
              <a:t>’, ‘bottleneck’, ‘</a:t>
            </a:r>
            <a:r>
              <a:rPr lang="en-US" sz="1600" dirty="0" err="1"/>
              <a:t>lawanarah</a:t>
            </a:r>
            <a:r>
              <a:rPr lang="en-US" sz="1600" dirty="0"/>
              <a:t>’, ‘</a:t>
            </a:r>
            <a:r>
              <a:rPr lang="en-US" sz="1600" dirty="0" err="1"/>
              <a:t>pinturelka</a:t>
            </a:r>
            <a:r>
              <a:rPr lang="en-US" sz="1600" dirty="0"/>
              <a:t>’ </a:t>
            </a:r>
            <a:r>
              <a:rPr lang="en-US" sz="1600" dirty="0" err="1"/>
              <a:t>dan</a:t>
            </a:r>
            <a:r>
              <a:rPr lang="en-US" sz="1600" dirty="0"/>
              <a:t> ‘</a:t>
            </a:r>
            <a:r>
              <a:rPr lang="en-US" sz="1600" dirty="0" err="1"/>
              <a:t>satpol</a:t>
            </a:r>
            <a:r>
              <a:rPr lang="en-US" sz="1600" dirty="0"/>
              <a:t>’.</a:t>
            </a:r>
            <a:endParaRPr lang="id-ID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08A47B9-FB99-4395-BEB2-719D2B3EB2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416" b="92196" l="3421" r="89940">
                        <a14:foregroundMark x1="59658" y1="624" x2="62072" y2="9990"/>
                        <a14:foregroundMark x1="5030" y1="90114" x2="4930" y2="89594"/>
                        <a14:foregroundMark x1="49195" y1="90739" x2="50201" y2="92196"/>
                        <a14:backgroundMark x1="15392" y1="67638" x2="15895" y2="67014"/>
                        <a14:backgroundMark x1="61167" y1="82206" x2="61670" y2="82518"/>
                        <a14:backgroundMark x1="56942" y1="31946" x2="58249" y2="31113"/>
                        <a14:backgroundMark x1="64487" y1="25702" x2="65493" y2="24662"/>
                        <a14:backgroundMark x1="64889" y1="27992" x2="65996" y2="26535"/>
                        <a14:backgroundMark x1="67807" y1="29761" x2="68410" y2="32362"/>
                        <a14:backgroundMark x1="61771" y1="10822" x2="63581" y2="17586"/>
                        <a14:backgroundMark x1="63883" y1="24037" x2="63984" y2="20604"/>
                        <a14:backgroundMark x1="63883" y1="14360" x2="64085" y2="15505"/>
                        <a14:backgroundMark x1="65392" y1="20187" x2="65091" y2="18939"/>
                        <a14:backgroundMark x1="65996" y1="22477" x2="65895" y2="21748"/>
                        <a14:backgroundMark x1="67606" y1="29344" x2="67606" y2="29344"/>
                        <a14:backgroundMark x1="67203" y1="28408" x2="67203" y2="28408"/>
                        <a14:backgroundMark x1="67103" y1="27680" x2="67103" y2="27680"/>
                        <a14:backgroundMark x1="66801" y1="29448" x2="66801" y2="29448"/>
                        <a14:backgroundMark x1="62877" y1="39334" x2="62877" y2="39334"/>
                        <a14:backgroundMark x1="63481" y1="39022" x2="63481" y2="39022"/>
                        <a14:backgroundMark x1="63481" y1="39126" x2="63883" y2="39542"/>
                        <a14:backgroundMark x1="71227" y1="82310" x2="73843" y2="81790"/>
                        <a14:backgroundMark x1="29175" y1="82830" x2="30885" y2="82934"/>
                        <a14:backgroundMark x1="31590" y1="83039" x2="32394" y2="83039"/>
                        <a14:backgroundMark x1="59557" y1="30073" x2="62374" y2="27680"/>
                        <a14:backgroundMark x1="69416" y1="34755" x2="70825" y2="38502"/>
                        <a14:backgroundMark x1="71529" y1="39854" x2="72334" y2="41519"/>
                        <a14:backgroundMark x1="72837" y1="42768" x2="73441" y2="4401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t="7190"/>
          <a:stretch/>
        </p:blipFill>
        <p:spPr>
          <a:xfrm>
            <a:off x="4425043" y="825724"/>
            <a:ext cx="3905892" cy="35862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E4774BA-5E9C-4702-A89A-1ED83C787783}"/>
              </a:ext>
            </a:extLst>
          </p:cNvPr>
          <p:cNvSpPr/>
          <p:nvPr/>
        </p:nvSpPr>
        <p:spPr>
          <a:xfrm>
            <a:off x="7315654" y="4947271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562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Jumlah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Keluhan</a:t>
            </a:r>
            <a:r>
              <a:rPr lang="en-US" sz="2400" dirty="0">
                <a:solidFill>
                  <a:srgbClr val="EF6723"/>
                </a:solidFill>
              </a:rPr>
              <a:t> Masyarakat </a:t>
            </a:r>
            <a:r>
              <a:rPr lang="en-US" sz="2400" dirty="0" err="1">
                <a:solidFill>
                  <a:srgbClr val="EF6723"/>
                </a:solidFill>
              </a:rPr>
              <a:t>Terkait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Kawasan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r>
              <a:rPr lang="en-US" sz="2400" dirty="0">
                <a:solidFill>
                  <a:srgbClr val="EF6723"/>
                </a:solidFill>
              </a:rPr>
              <a:t/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2400" dirty="0">
                <a:solidFill>
                  <a:srgbClr val="EF6723"/>
                </a:solidFill>
              </a:rPr>
              <a:t>via </a:t>
            </a:r>
            <a:r>
              <a:rPr lang="en-US" sz="2400" dirty="0" err="1">
                <a:solidFill>
                  <a:srgbClr val="EF6723"/>
                </a:solidFill>
              </a:rPr>
              <a:t>Kanal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Pengaduan</a:t>
            </a:r>
            <a:r>
              <a:rPr lang="en-US" sz="2400" dirty="0">
                <a:solidFill>
                  <a:srgbClr val="EF6723"/>
                </a:solidFill>
              </a:rPr>
              <a:t> Lain (ROP)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C72627-C4C3-41CD-B243-FBFF4683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4311741"/>
            <a:ext cx="10515600" cy="1926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kawasan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 di </a:t>
            </a:r>
            <a:r>
              <a:rPr lang="en-US" sz="1600" dirty="0" err="1"/>
              <a:t>kanal</a:t>
            </a:r>
            <a:r>
              <a:rPr lang="en-US" sz="1600" dirty="0"/>
              <a:t> </a:t>
            </a:r>
            <a:r>
              <a:rPr lang="en-US" sz="1600" dirty="0" err="1"/>
              <a:t>aduan</a:t>
            </a:r>
            <a:r>
              <a:rPr lang="en-US" sz="1600" dirty="0"/>
              <a:t> lain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sebanyak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via </a:t>
            </a:r>
            <a:r>
              <a:rPr lang="en-US" sz="1600" dirty="0" err="1"/>
              <a:t>Qlue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Waze.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kawasan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 yang </a:t>
            </a:r>
            <a:r>
              <a:rPr lang="en-US" sz="1600" dirty="0" err="1"/>
              <a:t>disampaikan</a:t>
            </a:r>
            <a:r>
              <a:rPr lang="en-US" sz="1600" dirty="0"/>
              <a:t> via </a:t>
            </a:r>
            <a:r>
              <a:rPr lang="en-US" sz="1600" dirty="0" err="1"/>
              <a:t>kanal</a:t>
            </a:r>
            <a:r>
              <a:rPr lang="en-US" sz="1600" dirty="0"/>
              <a:t> </a:t>
            </a:r>
            <a:r>
              <a:rPr lang="en-US" sz="1600" dirty="0" err="1"/>
              <a:t>pengaduan</a:t>
            </a:r>
            <a:r>
              <a:rPr lang="en-US" sz="1600" dirty="0"/>
              <a:t> lain (ROP) </a:t>
            </a:r>
            <a:r>
              <a:rPr lang="en-US" sz="1600" dirty="0" err="1"/>
              <a:t>selama</a:t>
            </a:r>
            <a:r>
              <a:rPr lang="en-US" sz="1600" dirty="0"/>
              <a:t> </a:t>
            </a:r>
            <a:r>
              <a:rPr lang="en-US" sz="1600" dirty="0" err="1"/>
              <a:t>Agustus-Oktober</a:t>
            </a:r>
            <a:r>
              <a:rPr lang="en-US" sz="1600" dirty="0"/>
              <a:t> </a:t>
            </a:r>
            <a:r>
              <a:rPr lang="en-US" sz="1600" dirty="0" err="1"/>
              <a:t>didominasi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pedagang</a:t>
            </a:r>
            <a:r>
              <a:rPr lang="en-US" sz="1600" dirty="0"/>
              <a:t> kaki lima.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ojek </a:t>
            </a:r>
            <a:r>
              <a:rPr lang="en-US" sz="1600" i="1" dirty="0"/>
              <a:t>online </a:t>
            </a:r>
            <a:r>
              <a:rPr lang="en-US" sz="1600" dirty="0"/>
              <a:t>yang </a:t>
            </a:r>
            <a:r>
              <a:rPr lang="en-US" sz="1600" dirty="0" err="1"/>
              <a:t>mangkal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2 </a:t>
            </a:r>
            <a:r>
              <a:rPr lang="en-US" sz="1600" dirty="0" err="1"/>
              <a:t>lainnya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yang </a:t>
            </a:r>
            <a:r>
              <a:rPr lang="en-US" sz="1600" dirty="0" err="1"/>
              <a:t>parkir</a:t>
            </a:r>
            <a:r>
              <a:rPr lang="en-US" sz="1600" dirty="0"/>
              <a:t> di </a:t>
            </a:r>
            <a:r>
              <a:rPr lang="en-US" sz="1600" dirty="0" err="1"/>
              <a:t>trotoar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pedagang</a:t>
            </a:r>
            <a:r>
              <a:rPr lang="en-US" sz="1600" dirty="0"/>
              <a:t> kaki lima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semwrawutnya</a:t>
            </a:r>
            <a:r>
              <a:rPr lang="en-US" sz="1600" dirty="0"/>
              <a:t> PKL di Jl. KH Mas </a:t>
            </a:r>
            <a:r>
              <a:rPr lang="en-US" sz="1600" dirty="0" err="1"/>
              <a:t>Mansyur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</a:t>
            </a:r>
            <a:r>
              <a:rPr lang="en-US" sz="1600" dirty="0" err="1"/>
              <a:t>Stasiun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.</a:t>
            </a:r>
            <a:endParaRPr lang="id-ID" sz="16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xmlns="" id="{9D46A25C-D441-4F77-89FF-37C345F78A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33197856"/>
              </p:ext>
            </p:extLst>
          </p:nvPr>
        </p:nvGraphicFramePr>
        <p:xfrm>
          <a:off x="361084" y="1260764"/>
          <a:ext cx="811789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1">
            <a:extLst>
              <a:ext uri="{FF2B5EF4-FFF2-40B4-BE49-F238E27FC236}">
                <a16:creationId xmlns:a16="http://schemas.microsoft.com/office/drawing/2014/main" xmlns="" id="{495E5369-55D4-4B86-B361-B491F9A3F6D0}"/>
              </a:ext>
            </a:extLst>
          </p:cNvPr>
          <p:cNvSpPr txBox="1"/>
          <p:nvPr/>
        </p:nvSpPr>
        <p:spPr>
          <a:xfrm>
            <a:off x="584200" y="952987"/>
            <a:ext cx="6764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Terkait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Selama</a:t>
            </a:r>
            <a:r>
              <a:rPr lang="en-US" sz="1400" b="1" i="1" u="sng" dirty="0"/>
              <a:t> 2017 di </a:t>
            </a:r>
            <a:r>
              <a:rPr lang="en-US" sz="1400" b="1" i="1" u="sng" dirty="0" err="1"/>
              <a:t>Kanal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Aduan</a:t>
            </a:r>
            <a:r>
              <a:rPr lang="en-US" sz="1400" b="1" i="1" u="sng" dirty="0"/>
              <a:t> Lain (ROP)</a:t>
            </a:r>
            <a:endParaRPr lang="id-ID" sz="14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DAB044-375E-4B81-A572-0590F164660D}"/>
              </a:ext>
            </a:extLst>
          </p:cNvPr>
          <p:cNvSpPr txBox="1"/>
          <p:nvPr/>
        </p:nvSpPr>
        <p:spPr>
          <a:xfrm>
            <a:off x="8702097" y="952987"/>
            <a:ext cx="251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Jumlah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per </a:t>
            </a:r>
            <a:r>
              <a:rPr lang="en-US" sz="1400" b="1" i="1" u="sng" dirty="0" err="1"/>
              <a:t>Kategori</a:t>
            </a:r>
            <a:r>
              <a:rPr lang="en-US" sz="1400" b="1" i="1" u="sng" dirty="0"/>
              <a:t> </a:t>
            </a:r>
          </a:p>
          <a:p>
            <a:r>
              <a:rPr lang="en-US" sz="1400" i="1" dirty="0" err="1"/>
              <a:t>Periode</a:t>
            </a:r>
            <a:r>
              <a:rPr lang="en-US" sz="1400" i="1" dirty="0"/>
              <a:t> </a:t>
            </a:r>
            <a:r>
              <a:rPr lang="en-US" sz="1400" i="1" dirty="0" err="1"/>
              <a:t>Agustus</a:t>
            </a:r>
            <a:r>
              <a:rPr lang="en-US" sz="1400" i="1" dirty="0"/>
              <a:t> –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xmlns="" id="{CC8597C3-AE65-4B92-893C-34A0DD031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96563074"/>
              </p:ext>
            </p:extLst>
          </p:nvPr>
        </p:nvGraphicFramePr>
        <p:xfrm>
          <a:off x="8795266" y="1476207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xmlns="" val="3734212368"/>
                    </a:ext>
                  </a:extLst>
                </a:gridCol>
                <a:gridCol w="1663184">
                  <a:extLst>
                    <a:ext uri="{9D8B030D-6E8A-4147-A177-3AD203B41FA5}">
                      <a16:colId xmlns:a16="http://schemas.microsoft.com/office/drawing/2014/main" xmlns="" val="4229142389"/>
                    </a:ext>
                  </a:extLst>
                </a:gridCol>
                <a:gridCol w="942670">
                  <a:extLst>
                    <a:ext uri="{9D8B030D-6E8A-4147-A177-3AD203B41FA5}">
                      <a16:colId xmlns:a16="http://schemas.microsoft.com/office/drawing/2014/main" xmlns="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Parkir Liar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Pedagang Kaki Lima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Gangguan Lingkungan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Sampah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Bangunan Liar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390024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3968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53EEB-E7CA-4EEF-9302-47A89674D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KONDISI LAPANGAN TERKINI</a:t>
            </a:r>
            <a:br>
              <a:rPr lang="en-US" dirty="0"/>
            </a:br>
            <a:r>
              <a:rPr lang="en-US" sz="4400" dirty="0"/>
              <a:t>(OBSERVASI 1 NOVEMBER 2017)</a:t>
            </a:r>
            <a:endParaRPr lang="id-ID" sz="5300" dirty="0"/>
          </a:p>
        </p:txBody>
      </p:sp>
    </p:spTree>
    <p:extLst>
      <p:ext uri="{BB962C8B-B14F-4D97-AF65-F5344CB8AC3E}">
        <p14:creationId xmlns:p14="http://schemas.microsoft.com/office/powerpoint/2010/main" xmlns="" val="175153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D31C63D-7FF6-4E31-A341-4EF01CBE03A0}"/>
              </a:ext>
            </a:extLst>
          </p:cNvPr>
          <p:cNvGrpSpPr/>
          <p:nvPr/>
        </p:nvGrpSpPr>
        <p:grpSpPr>
          <a:xfrm>
            <a:off x="614753" y="1796435"/>
            <a:ext cx="11081143" cy="3765513"/>
            <a:chOff x="2144801" y="1261247"/>
            <a:chExt cx="9343275" cy="2575299"/>
          </a:xfrm>
        </p:grpSpPr>
        <p:pic>
          <p:nvPicPr>
            <p:cNvPr id="4" name="Content Placeholder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2144801" y="1261247"/>
              <a:ext cx="4842207" cy="22159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7424627" y="1261247"/>
              <a:ext cx="4063449" cy="219584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144801" y="3458096"/>
              <a:ext cx="4842207" cy="37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Turunan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fly over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Jatibaru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menuju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Jl. KS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Tubun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banyak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pengendara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motor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berputar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balik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897687" y="3457093"/>
              <a:ext cx="3152909" cy="2138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Angkutan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umum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ngetem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menuju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Jl. KS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Tubun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xmlns="" id="{DC35F5E5-8A35-4C00-9993-FF337732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Turunan</a:t>
            </a:r>
            <a:r>
              <a:rPr lang="en-US" dirty="0"/>
              <a:t> Fly Over </a:t>
            </a:r>
            <a:r>
              <a:rPr lang="en-US" dirty="0" err="1"/>
              <a:t>Jatibaru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4435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853EEB-E7CA-4EEF-9302-47A89674D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LATAR BELAKANG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353188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500412" y="927282"/>
            <a:ext cx="3523079" cy="254647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641864" y="3842778"/>
            <a:ext cx="4155893" cy="233599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500413" y="4094926"/>
            <a:ext cx="3525186" cy="19814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99358" y="3473753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Ojek </a:t>
            </a:r>
            <a:r>
              <a:rPr lang="en-US" sz="1400" dirty="0" err="1"/>
              <a:t>Ngetem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073533" y="6235911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PKL 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9358" y="6082023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Angkutan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Ngetem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AE9AFCC6-2ED8-499E-8AB3-125DB1D2B5AF}"/>
              </a:ext>
            </a:extLst>
          </p:cNvPr>
          <p:cNvSpPr/>
          <p:nvPr/>
        </p:nvSpPr>
        <p:spPr>
          <a:xfrm>
            <a:off x="2361812" y="3483414"/>
            <a:ext cx="2948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kendaraan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81442271-8541-44E2-9EAE-3A165027FDE5}"/>
              </a:ext>
            </a:extLst>
          </p:cNvPr>
          <p:cNvGrpSpPr/>
          <p:nvPr/>
        </p:nvGrpSpPr>
        <p:grpSpPr>
          <a:xfrm>
            <a:off x="1641865" y="927282"/>
            <a:ext cx="4155893" cy="2534464"/>
            <a:chOff x="1092986" y="927282"/>
            <a:chExt cx="4881737" cy="28113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8784246D-BCF9-4769-BCC7-F70433AB0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092986" y="927282"/>
              <a:ext cx="4881737" cy="2743983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BB7A1BE0-A291-4BDE-8422-2616F8225DB6}"/>
                </a:ext>
              </a:extLst>
            </p:cNvPr>
            <p:cNvSpPr/>
            <p:nvPr/>
          </p:nvSpPr>
          <p:spPr>
            <a:xfrm>
              <a:off x="3251521" y="1620589"/>
              <a:ext cx="2150772" cy="211800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xmlns="" id="{3ECA75F0-37DA-40D0-A869-152ADAFC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Jl. KS </a:t>
            </a:r>
            <a:r>
              <a:rPr lang="en-US" dirty="0" err="1"/>
              <a:t>Tubun</a:t>
            </a:r>
            <a:r>
              <a:rPr lang="en-US" dirty="0"/>
              <a:t> 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5328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255437" y="3619136"/>
            <a:ext cx="3691943" cy="2335549"/>
          </a:xfrm>
        </p:spPr>
      </p:pic>
      <p:sp>
        <p:nvSpPr>
          <p:cNvPr id="5" name="Rectangle 4"/>
          <p:cNvSpPr/>
          <p:nvPr/>
        </p:nvSpPr>
        <p:spPr>
          <a:xfrm>
            <a:off x="2133997" y="6009891"/>
            <a:ext cx="381338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kemacetan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bottleneck/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Raya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261841" y="868789"/>
            <a:ext cx="3672661" cy="23478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3959" y="3216591"/>
            <a:ext cx="7044742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bottleneck/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putar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Raya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65062" y="6039264"/>
            <a:ext cx="3305578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KS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Raya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Jatibaru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Raya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272862" y="3678951"/>
            <a:ext cx="3284898" cy="227573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xmlns="" id="{4A300772-7999-482F-91BA-05667FD5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Jl. KS </a:t>
            </a:r>
            <a:r>
              <a:rPr lang="en-US" dirty="0" err="1"/>
              <a:t>Tubun</a:t>
            </a:r>
            <a:r>
              <a:rPr lang="en-US" dirty="0"/>
              <a:t> Raya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F57321C-1665-4E15-AAC3-F190C03999D3}"/>
              </a:ext>
            </a:extLst>
          </p:cNvPr>
          <p:cNvSpPr/>
          <p:nvPr/>
        </p:nvSpPr>
        <p:spPr>
          <a:xfrm>
            <a:off x="7085016" y="3201892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KS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xmlns="" id="{C7A48680-D670-4B50-9039-8A10965875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258587" y="880138"/>
            <a:ext cx="4119128" cy="23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543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9804" y="3310291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Jembatan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Tinggi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687723" y="786304"/>
            <a:ext cx="3425368" cy="2523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426095" y="810695"/>
            <a:ext cx="4457420" cy="2505478"/>
          </a:xfrm>
        </p:spPr>
      </p:pic>
      <p:sp>
        <p:nvSpPr>
          <p:cNvPr id="13" name="Rectangle 12"/>
          <p:cNvSpPr/>
          <p:nvPr/>
        </p:nvSpPr>
        <p:spPr>
          <a:xfrm>
            <a:off x="4226238" y="6099838"/>
            <a:ext cx="412736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Jembatan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Tinggi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mengarah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Jatibaru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26238" y="3742443"/>
            <a:ext cx="4127363" cy="231995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xmlns="" id="{7F2A789C-C5F1-4894-8C35-D99FFA23743E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Jembatan</a:t>
            </a:r>
            <a:r>
              <a:rPr lang="en-US" dirty="0"/>
              <a:t> Tinggi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70196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0047" y="3633614"/>
            <a:ext cx="5075346" cy="590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akibat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angkot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326990" y="1037454"/>
            <a:ext cx="4309772" cy="255178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70704" y="1096671"/>
            <a:ext cx="4329095" cy="24333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70704" y="3530019"/>
            <a:ext cx="4329096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trotoar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saluran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air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xmlns="" id="{72F71685-E5B6-4B66-A915-1D7C8D71744E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Kebon</a:t>
            </a:r>
            <a:r>
              <a:rPr lang="en-US" dirty="0"/>
              <a:t> </a:t>
            </a:r>
            <a:r>
              <a:rPr lang="en-US" dirty="0" err="1"/>
              <a:t>Jati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F32D683-D9DC-46AF-AA59-39B909E3080B}"/>
              </a:ext>
            </a:extLst>
          </p:cNvPr>
          <p:cNvSpPr/>
          <p:nvPr/>
        </p:nvSpPr>
        <p:spPr>
          <a:xfrm>
            <a:off x="1940151" y="8371024"/>
            <a:ext cx="658539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endParaRPr lang="en-US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BD0A99DF-DA75-4BC9-AC6F-F818CB7FC0D9}"/>
              </a:ext>
            </a:extLst>
          </p:cNvPr>
          <p:cNvGrpSpPr/>
          <p:nvPr/>
        </p:nvGrpSpPr>
        <p:grpSpPr>
          <a:xfrm>
            <a:off x="4413851" y="4268154"/>
            <a:ext cx="3757692" cy="2332321"/>
            <a:chOff x="4050994" y="4015938"/>
            <a:chExt cx="4764110" cy="33186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D0D53A0A-2B4C-46FC-8989-095CB635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050994" y="4015938"/>
              <a:ext cx="4764110" cy="26798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6F631B7-83D6-4045-B3FE-F5CC9E557FE4}"/>
                </a:ext>
              </a:extLst>
            </p:cNvPr>
            <p:cNvSpPr/>
            <p:nvPr/>
          </p:nvSpPr>
          <p:spPr>
            <a:xfrm>
              <a:off x="4050994" y="6940450"/>
              <a:ext cx="4042799" cy="394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mayasari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 </a:t>
              </a:r>
              <a:r>
                <a:rPr lang="en-US" sz="1200" dirty="0" err="1"/>
                <a:t>depan</a:t>
              </a:r>
              <a:r>
                <a:rPr lang="en-US" sz="1200" dirty="0"/>
                <a:t> </a:t>
              </a:r>
              <a:r>
                <a:rPr lang="en-US" sz="1200" dirty="0" err="1"/>
                <a:t>blok</a:t>
              </a:r>
              <a:r>
                <a:rPr lang="en-US" sz="1200" dirty="0"/>
                <a:t>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0457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4200" y="1277527"/>
            <a:ext cx="5327454" cy="2994517"/>
          </a:xfrm>
        </p:spPr>
      </p:pic>
      <p:sp>
        <p:nvSpPr>
          <p:cNvPr id="9" name="Rectangle 8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E3E462D-0696-41E2-9D50-4878E6EAFFA2}"/>
              </a:ext>
            </a:extLst>
          </p:cNvPr>
          <p:cNvSpPr/>
          <p:nvPr/>
        </p:nvSpPr>
        <p:spPr>
          <a:xfrm>
            <a:off x="1701800" y="4294479"/>
            <a:ext cx="22765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Perbaikan</a:t>
            </a:r>
            <a:r>
              <a:rPr lang="en-US" sz="1200" dirty="0"/>
              <a:t> </a:t>
            </a:r>
            <a:r>
              <a:rPr lang="en-US" sz="1200" dirty="0" err="1"/>
              <a:t>trotoar</a:t>
            </a:r>
            <a:r>
              <a:rPr lang="en-US" sz="1200" dirty="0"/>
              <a:t> di </a:t>
            </a:r>
            <a:r>
              <a:rPr lang="en-US" sz="1200" dirty="0" err="1"/>
              <a:t>depan</a:t>
            </a:r>
            <a:r>
              <a:rPr lang="en-US" sz="1200" dirty="0"/>
              <a:t> </a:t>
            </a:r>
            <a:r>
              <a:rPr lang="en-US" sz="1200" dirty="0" err="1"/>
              <a:t>blok</a:t>
            </a:r>
            <a:r>
              <a:rPr lang="en-US" sz="1200" dirty="0"/>
              <a:t> 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BDF129A-37A1-403D-AFCD-0192E5AE22DF}"/>
              </a:ext>
            </a:extLst>
          </p:cNvPr>
          <p:cNvGrpSpPr/>
          <p:nvPr/>
        </p:nvGrpSpPr>
        <p:grpSpPr>
          <a:xfrm>
            <a:off x="6712346" y="1249789"/>
            <a:ext cx="5087768" cy="3349264"/>
            <a:chOff x="4404574" y="1683409"/>
            <a:chExt cx="6206544" cy="38404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31791A57-E74B-4B37-A202-FC9123491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404574" y="1683409"/>
              <a:ext cx="6206544" cy="349118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1CF2E08B-0F4E-427D-8F70-61B440E6DF71}"/>
                </a:ext>
              </a:extLst>
            </p:cNvPr>
            <p:cNvSpPr/>
            <p:nvPr/>
          </p:nvSpPr>
          <p:spPr>
            <a:xfrm>
              <a:off x="4869432" y="5174590"/>
              <a:ext cx="4118116" cy="349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 </a:t>
              </a:r>
              <a:r>
                <a:rPr lang="en-US" sz="1200" dirty="0" err="1"/>
                <a:t>depan</a:t>
              </a:r>
              <a:r>
                <a:rPr lang="en-US" sz="1200" dirty="0"/>
                <a:t> </a:t>
              </a:r>
              <a:r>
                <a:rPr lang="en-US" sz="1200" dirty="0" err="1"/>
                <a:t>gedung</a:t>
              </a:r>
              <a:r>
                <a:rPr lang="en-US" sz="1200" dirty="0"/>
                <a:t> </a:t>
              </a:r>
              <a:r>
                <a:rPr lang="en-US" sz="1200" dirty="0" err="1"/>
                <a:t>blok</a:t>
              </a:r>
              <a:r>
                <a:rPr lang="en-US" sz="1200" dirty="0"/>
                <a:t> B</a:t>
              </a:r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xmlns="" id="{58FFF72B-86DF-4D23-8D5E-AEB6DB0865B3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Sekitar</a:t>
            </a:r>
            <a:r>
              <a:rPr lang="en-US" dirty="0"/>
              <a:t> Blok B </a:t>
            </a:r>
            <a:r>
              <a:rPr lang="en-US" dirty="0" err="1"/>
              <a:t>dan</a:t>
            </a:r>
            <a:r>
              <a:rPr lang="en-US" dirty="0"/>
              <a:t> 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4510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46581" y="3294806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KH Mas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Mansyur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48584" y="779976"/>
            <a:ext cx="4418675" cy="24837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46451" y="779976"/>
            <a:ext cx="4025291" cy="2483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78591" y="3759149"/>
            <a:ext cx="4382486" cy="24633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358365" y="3664272"/>
            <a:ext cx="4013377" cy="25582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78062" y="6240913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KH Mas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Mansyur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pelanggaran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lawan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C1E7FD3F-850D-4885-A6A9-38F72323B565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KH Mas </a:t>
            </a:r>
            <a:r>
              <a:rPr lang="en-US" dirty="0" err="1"/>
              <a:t>Mansyur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73000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5237" y="3480987"/>
            <a:ext cx="3910698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Fakhrudin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69363" y="885290"/>
            <a:ext cx="4686895" cy="2634464"/>
          </a:xfrm>
        </p:spPr>
      </p:pic>
      <p:sp>
        <p:nvSpPr>
          <p:cNvPr id="9" name="Rectangle 8"/>
          <p:cNvSpPr/>
          <p:nvPr/>
        </p:nvSpPr>
        <p:spPr>
          <a:xfrm>
            <a:off x="1835779" y="3471803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Fakhrudin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480263" y="894474"/>
            <a:ext cx="4686895" cy="26344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360DADCA-C02E-4D98-9CF5-5BC210EB2DD0}"/>
              </a:ext>
            </a:extLst>
          </p:cNvPr>
          <p:cNvGrpSpPr/>
          <p:nvPr/>
        </p:nvGrpSpPr>
        <p:grpSpPr>
          <a:xfrm>
            <a:off x="3752179" y="3882633"/>
            <a:ext cx="5001538" cy="2902797"/>
            <a:chOff x="1399005" y="425157"/>
            <a:chExt cx="9475553" cy="5987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E8C09DD7-E591-4D29-946E-DF7D0B64775D}"/>
                </a:ext>
              </a:extLst>
            </p:cNvPr>
            <p:cNvSpPr/>
            <p:nvPr/>
          </p:nvSpPr>
          <p:spPr>
            <a:xfrm>
              <a:off x="1399005" y="5460243"/>
              <a:ext cx="9475553" cy="952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/>
                <a:t>Jl</a:t>
              </a:r>
              <a:r>
                <a:rPr lang="en-US" sz="1200" dirty="0"/>
                <a:t> </a:t>
              </a:r>
              <a:r>
                <a:rPr lang="en-US" sz="1200" dirty="0" err="1"/>
                <a:t>Fakhrudin</a:t>
              </a:r>
              <a:r>
                <a:rPr lang="en-US" sz="1200" dirty="0"/>
                <a:t> </a:t>
              </a:r>
              <a:r>
                <a:rPr lang="en-US" sz="1200" dirty="0" err="1"/>
                <a:t>menuju</a:t>
              </a:r>
              <a:r>
                <a:rPr lang="en-US" sz="1200" dirty="0"/>
                <a:t> JL </a:t>
              </a:r>
              <a:r>
                <a:rPr lang="en-US" sz="1200" dirty="0" err="1"/>
                <a:t>Jatibaru</a:t>
              </a:r>
              <a:r>
                <a:rPr lang="en-US" sz="1200" dirty="0"/>
                <a:t> / </a:t>
              </a:r>
              <a:r>
                <a:rPr lang="en-US" sz="1200" dirty="0" err="1"/>
                <a:t>Cideng</a:t>
              </a:r>
              <a:r>
                <a:rPr lang="en-US" sz="1200" dirty="0"/>
                <a:t> (</a:t>
              </a:r>
              <a:r>
                <a:rPr lang="en-US" sz="1200" dirty="0" err="1"/>
                <a:t>potensi</a:t>
              </a:r>
              <a:r>
                <a:rPr lang="en-US" sz="1200" dirty="0"/>
                <a:t> </a:t>
              </a:r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)</a:t>
              </a:r>
            </a:p>
            <a:p>
              <a:endParaRPr lang="en-US" sz="12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97CF085-4B1D-4D26-A09A-47394EAD5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1634249" y="425157"/>
              <a:ext cx="8670214" cy="4873454"/>
            </a:xfrm>
            <a:prstGeom prst="rect">
              <a:avLst/>
            </a:prstGeom>
          </p:spPr>
        </p:pic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xmlns="" id="{4E882CD0-75EB-493F-8A01-D1463F730002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Fakhrudin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222164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B7A1990-8589-46DA-A924-E14818B0C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KESIMPULAN DAN REKOMENDASI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29616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299813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Terdapat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Titik-Titik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Berpotensi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Macet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di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Rute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Rekayasa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Lalu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Lintas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029F049-97F6-4A04-8778-A05D1FE30BF7}"/>
              </a:ext>
            </a:extLst>
          </p:cNvPr>
          <p:cNvGrpSpPr/>
          <p:nvPr/>
        </p:nvGrpSpPr>
        <p:grpSpPr>
          <a:xfrm>
            <a:off x="817564" y="1016000"/>
            <a:ext cx="7898964" cy="5478463"/>
            <a:chOff x="817564" y="1016000"/>
            <a:chExt cx="7898964" cy="5478463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64" y="1016000"/>
              <a:ext cx="7898964" cy="5478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A1D1C502-4237-4B27-BC0E-7C14CC593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416" b="92196" l="3421" r="89940">
                          <a14:foregroundMark x1="59658" y1="624" x2="62072" y2="9990"/>
                          <a14:foregroundMark x1="5030" y1="90114" x2="4930" y2="89594"/>
                          <a14:foregroundMark x1="49195" y1="90739" x2="50201" y2="92196"/>
                          <a14:backgroundMark x1="15392" y1="67638" x2="15895" y2="67014"/>
                          <a14:backgroundMark x1="61167" y1="82206" x2="61670" y2="82518"/>
                          <a14:backgroundMark x1="56942" y1="31946" x2="58249" y2="31113"/>
                          <a14:backgroundMark x1="64487" y1="25702" x2="65493" y2="24662"/>
                          <a14:backgroundMark x1="64889" y1="27992" x2="65996" y2="26535"/>
                          <a14:backgroundMark x1="67807" y1="29761" x2="68410" y2="32362"/>
                          <a14:backgroundMark x1="61771" y1="10822" x2="63581" y2="17586"/>
                          <a14:backgroundMark x1="63883" y1="24037" x2="63984" y2="20604"/>
                          <a14:backgroundMark x1="63883" y1="14360" x2="64085" y2="15505"/>
                          <a14:backgroundMark x1="65392" y1="20187" x2="65091" y2="18939"/>
                          <a14:backgroundMark x1="65996" y1="22477" x2="65895" y2="21748"/>
                          <a14:backgroundMark x1="67606" y1="29344" x2="67606" y2="29344"/>
                          <a14:backgroundMark x1="67203" y1="28408" x2="67203" y2="28408"/>
                          <a14:backgroundMark x1="67103" y1="27680" x2="67103" y2="27680"/>
                          <a14:backgroundMark x1="66801" y1="29448" x2="66801" y2="29448"/>
                          <a14:backgroundMark x1="62877" y1="39334" x2="62877" y2="39334"/>
                          <a14:backgroundMark x1="63481" y1="39022" x2="63481" y2="39022"/>
                          <a14:backgroundMark x1="63481" y1="39126" x2="63883" y2="39542"/>
                          <a14:backgroundMark x1="71227" y1="82310" x2="73843" y2="81790"/>
                          <a14:backgroundMark x1="29175" y1="82830" x2="30885" y2="82934"/>
                          <a14:backgroundMark x1="31590" y1="83039" x2="32394" y2="83039"/>
                          <a14:backgroundMark x1="59557" y1="30073" x2="62374" y2="27680"/>
                          <a14:backgroundMark x1="69416" y1="34755" x2="70825" y2="38502"/>
                          <a14:backgroundMark x1="71529" y1="39854" x2="72334" y2="41519"/>
                          <a14:backgroundMark x1="72837" y1="42768" x2="73441" y2="44017"/>
                        </a14:backgroundRemoval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t="-3778" b="-1"/>
            <a:stretch/>
          </p:blipFill>
          <p:spPr>
            <a:xfrm>
              <a:off x="1651000" y="1739900"/>
              <a:ext cx="2959100" cy="30099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808686" y="2334986"/>
            <a:ext cx="4088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overlay</a:t>
            </a:r>
            <a:r>
              <a:rPr lang="en-US" dirty="0"/>
              <a:t>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rute</a:t>
            </a:r>
            <a:r>
              <a:rPr lang="en-US" b="1" dirty="0"/>
              <a:t> </a:t>
            </a:r>
            <a:r>
              <a:rPr lang="en-US" b="1" dirty="0" err="1"/>
              <a:t>rekayasa</a:t>
            </a:r>
            <a:r>
              <a:rPr lang="en-US" b="1" dirty="0"/>
              <a:t> </a:t>
            </a:r>
            <a:r>
              <a:rPr lang="en-US" b="1" dirty="0" err="1"/>
              <a:t>terdapat</a:t>
            </a:r>
            <a:r>
              <a:rPr lang="en-US" b="1" dirty="0"/>
              <a:t> </a:t>
            </a:r>
            <a:r>
              <a:rPr lang="en-US" b="1" dirty="0" err="1"/>
              <a:t>banyak</a:t>
            </a:r>
            <a:r>
              <a:rPr lang="en-US" b="1" dirty="0"/>
              <a:t> </a:t>
            </a:r>
            <a:r>
              <a:rPr lang="en-US" b="1" dirty="0" err="1"/>
              <a:t>titik</a:t>
            </a:r>
            <a:r>
              <a:rPr lang="en-US" b="1" dirty="0"/>
              <a:t> </a:t>
            </a:r>
            <a:r>
              <a:rPr lang="en-US" b="1" dirty="0" err="1"/>
              <a:t>kemacetan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Waze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Qlue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b="1" dirty="0" err="1"/>
              <a:t>laporan</a:t>
            </a:r>
            <a:r>
              <a:rPr lang="en-US" b="1" dirty="0"/>
              <a:t> </a:t>
            </a:r>
            <a:r>
              <a:rPr lang="en-US" b="1" dirty="0" err="1"/>
              <a:t>kemacetan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kanal</a:t>
            </a:r>
            <a:r>
              <a:rPr lang="en-US" b="1" dirty="0"/>
              <a:t> Waze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Qlue</a:t>
            </a:r>
            <a:r>
              <a:rPr lang="en-US" b="1" dirty="0"/>
              <a:t> </a:t>
            </a:r>
            <a:r>
              <a:rPr lang="en-US" b="1" dirty="0" err="1"/>
              <a:t>memiliki</a:t>
            </a:r>
            <a:r>
              <a:rPr lang="en-US" b="1" dirty="0"/>
              <a:t> </a:t>
            </a:r>
            <a:r>
              <a:rPr lang="en-US" b="1" dirty="0" err="1"/>
              <a:t>karakteristik</a:t>
            </a:r>
            <a:r>
              <a:rPr lang="en-US" b="1" dirty="0"/>
              <a:t> yang </a:t>
            </a:r>
            <a:r>
              <a:rPr lang="en-US" b="1" dirty="0" err="1"/>
              <a:t>hampir</a:t>
            </a:r>
            <a:r>
              <a:rPr lang="en-US" b="1" dirty="0"/>
              <a:t> </a:t>
            </a:r>
            <a:r>
              <a:rPr lang="en-US" b="1" dirty="0" err="1"/>
              <a:t>sama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kemacetan</a:t>
            </a:r>
            <a:r>
              <a:rPr lang="en-US" dirty="0"/>
              <a:t>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parkir</a:t>
            </a:r>
            <a:r>
              <a:rPr lang="en-US" dirty="0"/>
              <a:t> liar,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kaki lima liar.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b="1" dirty="0" err="1"/>
              <a:t>observasi</a:t>
            </a:r>
            <a:r>
              <a:rPr lang="en-US" b="1" dirty="0"/>
              <a:t> </a:t>
            </a:r>
            <a:r>
              <a:rPr lang="en-US" b="1" dirty="0" err="1"/>
              <a:t>lapangan</a:t>
            </a:r>
            <a:r>
              <a:rPr lang="en-US" b="1" dirty="0"/>
              <a:t>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membuktikan</a:t>
            </a:r>
            <a:r>
              <a:rPr lang="en-US" b="1" dirty="0"/>
              <a:t> </a:t>
            </a:r>
            <a:r>
              <a:rPr lang="en-US" b="1" dirty="0" err="1"/>
              <a:t>kevalidan</a:t>
            </a:r>
            <a:r>
              <a:rPr lang="en-US" b="1" dirty="0"/>
              <a:t> </a:t>
            </a:r>
            <a:r>
              <a:rPr lang="en-US" b="1" dirty="0" err="1"/>
              <a:t>laporan</a:t>
            </a:r>
            <a:r>
              <a:rPr lang="en-US" b="1" dirty="0"/>
              <a:t> </a:t>
            </a:r>
            <a:r>
              <a:rPr lang="en-US" b="1" dirty="0" err="1"/>
              <a:t>masyarakat</a:t>
            </a:r>
            <a:r>
              <a:rPr lang="en-US" b="1" dirty="0"/>
              <a:t> </a:t>
            </a:r>
            <a:r>
              <a:rPr lang="en-US" dirty="0"/>
              <a:t>di </a:t>
            </a:r>
            <a:r>
              <a:rPr lang="en-US" dirty="0" err="1"/>
              <a:t>titik-titik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64006912-A3C6-417F-998E-5DE2DA5A7765}"/>
              </a:ext>
            </a:extLst>
          </p:cNvPr>
          <p:cNvCxnSpPr/>
          <p:nvPr/>
        </p:nvCxnSpPr>
        <p:spPr>
          <a:xfrm>
            <a:off x="7634514" y="1843314"/>
            <a:ext cx="174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7905B7-E6E9-4220-84BF-53BAE624F55E}"/>
              </a:ext>
            </a:extLst>
          </p:cNvPr>
          <p:cNvSpPr/>
          <p:nvPr/>
        </p:nvSpPr>
        <p:spPr>
          <a:xfrm>
            <a:off x="7562397" y="1767114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5766941-F681-4044-BAE3-768FD2978D9A}"/>
              </a:ext>
            </a:extLst>
          </p:cNvPr>
          <p:cNvSpPr/>
          <p:nvPr/>
        </p:nvSpPr>
        <p:spPr>
          <a:xfrm>
            <a:off x="7571922" y="1048204"/>
            <a:ext cx="1770743" cy="634526"/>
          </a:xfrm>
          <a:prstGeom prst="rect">
            <a:avLst/>
          </a:prstGeom>
          <a:noFill/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798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08696E-9300-4626-998D-516DBA7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Rekomendasi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22AB17-FEC9-4C7A-880E-127A7619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816251"/>
            <a:ext cx="10515600" cy="564260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data </a:t>
            </a:r>
            <a:r>
              <a:rPr lang="en-US" sz="1800" dirty="0" err="1"/>
              <a:t>historis</a:t>
            </a:r>
            <a:r>
              <a:rPr lang="en-US" sz="1800" dirty="0"/>
              <a:t> </a:t>
            </a:r>
            <a:r>
              <a:rPr lang="en-US" sz="1800" dirty="0" err="1"/>
              <a:t>kemacetan</a:t>
            </a:r>
            <a:r>
              <a:rPr lang="en-US" sz="1800" dirty="0"/>
              <a:t>, </a:t>
            </a:r>
            <a:r>
              <a:rPr lang="en-US" sz="1800" dirty="0" err="1"/>
              <a:t>penutupan</a:t>
            </a:r>
            <a:r>
              <a:rPr lang="en-US" sz="1800" dirty="0"/>
              <a:t> </a:t>
            </a:r>
            <a:r>
              <a:rPr lang="en-US" sz="1800" dirty="0" err="1"/>
              <a:t>jalan</a:t>
            </a:r>
            <a:r>
              <a:rPr lang="en-US" sz="1800" dirty="0"/>
              <a:t> </a:t>
            </a:r>
            <a:r>
              <a:rPr lang="en-US" sz="1800" dirty="0" err="1"/>
              <a:t>depan</a:t>
            </a:r>
            <a:r>
              <a:rPr lang="en-US" sz="1800" dirty="0"/>
              <a:t> </a:t>
            </a:r>
            <a:r>
              <a:rPr lang="en-US" sz="1800" dirty="0" err="1"/>
              <a:t>Stasiun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:</a:t>
            </a:r>
          </a:p>
          <a:p>
            <a:pPr marL="711200" indent="-347663">
              <a:buFont typeface="Arial" panose="020B0604020202020204" pitchFamily="34" charset="0"/>
              <a:buChar char="•"/>
            </a:pPr>
            <a:r>
              <a:rPr lang="en-US" sz="1800" b="1" dirty="0"/>
              <a:t>Hari </a:t>
            </a:r>
            <a:r>
              <a:rPr lang="en-US" sz="1800" b="1" dirty="0" err="1"/>
              <a:t>Kerja</a:t>
            </a:r>
            <a:r>
              <a:rPr lang="en-US" sz="1800" dirty="0"/>
              <a:t> </a:t>
            </a:r>
            <a:r>
              <a:rPr lang="en-US" sz="1800" dirty="0" err="1"/>
              <a:t>pukul</a:t>
            </a:r>
            <a:r>
              <a:rPr lang="en-US" sz="1800"/>
              <a:t> </a:t>
            </a:r>
            <a:r>
              <a:rPr lang="en-US" sz="1800" b="1"/>
              <a:t>08.00-18.00</a:t>
            </a:r>
            <a:endParaRPr lang="en-US" sz="1800" b="1" dirty="0"/>
          </a:p>
          <a:p>
            <a:pPr marL="711200" indent="-347663">
              <a:buFont typeface="Arial" panose="020B0604020202020204" pitchFamily="34" charset="0"/>
              <a:buChar char="•"/>
            </a:pPr>
            <a:r>
              <a:rPr lang="en-US" sz="1800" b="1" dirty="0" err="1"/>
              <a:t>Akhir</a:t>
            </a:r>
            <a:r>
              <a:rPr lang="en-US" sz="1800" b="1" dirty="0"/>
              <a:t> </a:t>
            </a:r>
            <a:r>
              <a:rPr lang="en-US" sz="1800" b="1" dirty="0" err="1"/>
              <a:t>Pekan</a:t>
            </a:r>
            <a:r>
              <a:rPr lang="en-US" sz="1800" b="1" dirty="0"/>
              <a:t> </a:t>
            </a:r>
            <a:r>
              <a:rPr lang="en-US" sz="1800" dirty="0" err="1"/>
              <a:t>pukul</a:t>
            </a:r>
            <a:r>
              <a:rPr lang="en-US" sz="1800" dirty="0"/>
              <a:t> </a:t>
            </a:r>
            <a:r>
              <a:rPr lang="en-US" sz="1800" b="1" dirty="0"/>
              <a:t>09.00-20.00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Melalakukan</a:t>
            </a:r>
            <a:r>
              <a:rPr lang="en-US" sz="1800" dirty="0"/>
              <a:t> </a:t>
            </a:r>
            <a:r>
              <a:rPr lang="en-US" sz="1800" b="1" dirty="0" err="1"/>
              <a:t>pengaturan</a:t>
            </a:r>
            <a:r>
              <a:rPr lang="en-US" sz="1800" b="1" dirty="0"/>
              <a:t> </a:t>
            </a:r>
            <a:r>
              <a:rPr lang="en-US" sz="1800" b="1" dirty="0" err="1"/>
              <a:t>lalu</a:t>
            </a:r>
            <a:r>
              <a:rPr lang="en-US" sz="1800" b="1" dirty="0"/>
              <a:t> </a:t>
            </a:r>
            <a:r>
              <a:rPr lang="en-US" sz="1800" b="1" dirty="0" err="1"/>
              <a:t>lintas</a:t>
            </a:r>
            <a:r>
              <a:rPr lang="en-US" sz="1800" b="1" dirty="0"/>
              <a:t> </a:t>
            </a:r>
            <a:r>
              <a:rPr lang="en-US" sz="1800" dirty="0" err="1"/>
              <a:t>khususnya</a:t>
            </a:r>
            <a:r>
              <a:rPr lang="en-US" sz="1800" dirty="0"/>
              <a:t> di </a:t>
            </a:r>
            <a:r>
              <a:rPr lang="en-US" sz="1800" dirty="0" err="1"/>
              <a:t>sekitar</a:t>
            </a:r>
            <a:r>
              <a:rPr lang="en-US" sz="1800" dirty="0"/>
              <a:t> </a:t>
            </a:r>
            <a:r>
              <a:rPr lang="en-US" sz="1800" dirty="0" err="1"/>
              <a:t>blok</a:t>
            </a:r>
            <a:r>
              <a:rPr lang="en-US" sz="1800" dirty="0"/>
              <a:t> B, C </a:t>
            </a:r>
            <a:r>
              <a:rPr lang="en-US" sz="1800" dirty="0" err="1"/>
              <a:t>dan</a:t>
            </a:r>
            <a:r>
              <a:rPr lang="en-US" sz="1800" dirty="0"/>
              <a:t> G </a:t>
            </a:r>
            <a:r>
              <a:rPr lang="en-US" sz="1800" dirty="0" err="1"/>
              <a:t>Pasar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Fakhrudin</a:t>
            </a:r>
            <a:r>
              <a:rPr lang="en-US" sz="1800" dirty="0"/>
              <a:t> yang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b="1" dirty="0" err="1"/>
              <a:t>kegiatan</a:t>
            </a:r>
            <a:r>
              <a:rPr lang="en-US" sz="1800" b="1" dirty="0"/>
              <a:t> </a:t>
            </a:r>
            <a:r>
              <a:rPr lang="en-US" sz="1800" b="1" dirty="0" err="1"/>
              <a:t>pembangunan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perbaikan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PKL </a:t>
            </a:r>
            <a:r>
              <a:rPr lang="en-US" sz="1800" dirty="0"/>
              <a:t>di Jl. </a:t>
            </a:r>
            <a:r>
              <a:rPr lang="en-US" sz="1800" dirty="0" err="1"/>
              <a:t>Fakhrudin</a:t>
            </a:r>
            <a:r>
              <a:rPr lang="en-US" sz="1800" dirty="0"/>
              <a:t>, Jl. KH.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terutama</a:t>
            </a:r>
            <a:r>
              <a:rPr lang="en-US" sz="1800" dirty="0"/>
              <a:t> di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), Jl. KS. </a:t>
            </a:r>
            <a:r>
              <a:rPr lang="en-US" sz="1800" dirty="0" err="1"/>
              <a:t>Tubun</a:t>
            </a:r>
            <a:r>
              <a:rPr lang="en-US" sz="1800" dirty="0"/>
              <a:t> I,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Jembatan</a:t>
            </a:r>
            <a:r>
              <a:rPr lang="en-US" sz="1800" dirty="0"/>
              <a:t> Tinggi.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</a:t>
            </a:r>
            <a:r>
              <a:rPr lang="en-US" sz="1800" b="1" dirty="0" err="1"/>
              <a:t>angkutan</a:t>
            </a:r>
            <a:r>
              <a:rPr lang="en-US" sz="1800" b="1" dirty="0"/>
              <a:t> </a:t>
            </a:r>
            <a:r>
              <a:rPr lang="en-US" sz="1800" b="1" dirty="0" err="1"/>
              <a:t>umum</a:t>
            </a:r>
            <a:r>
              <a:rPr lang="en-US" sz="1800" b="1" dirty="0"/>
              <a:t> yang </a:t>
            </a:r>
            <a:r>
              <a:rPr lang="en-US" sz="1800" b="1" dirty="0" err="1"/>
              <a:t>ngetem</a:t>
            </a:r>
            <a:r>
              <a:rPr lang="en-US" sz="1800" b="1" dirty="0"/>
              <a:t> </a:t>
            </a:r>
            <a:r>
              <a:rPr lang="en-US" sz="1800" b="1" dirty="0" err="1"/>
              <a:t>sembarangan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kendaraan</a:t>
            </a:r>
            <a:r>
              <a:rPr lang="en-US" sz="1800" b="1" dirty="0"/>
              <a:t> yang </a:t>
            </a:r>
            <a:r>
              <a:rPr lang="en-US" sz="1800" b="1" dirty="0" err="1"/>
              <a:t>parkir</a:t>
            </a:r>
            <a:r>
              <a:rPr lang="en-US" sz="1800" b="1" dirty="0"/>
              <a:t> liar </a:t>
            </a:r>
            <a:r>
              <a:rPr lang="en-US" sz="1800" dirty="0" err="1"/>
              <a:t>khususnya</a:t>
            </a:r>
            <a:r>
              <a:rPr lang="en-US" sz="1800" dirty="0"/>
              <a:t> di </a:t>
            </a:r>
            <a:r>
              <a:rPr lang="en-US" sz="1800" dirty="0" err="1"/>
              <a:t>jalan</a:t>
            </a:r>
            <a:r>
              <a:rPr lang="en-US" sz="1800" dirty="0"/>
              <a:t> naik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turunan</a:t>
            </a:r>
            <a:r>
              <a:rPr lang="en-US" sz="1800" dirty="0"/>
              <a:t> fly over </a:t>
            </a:r>
            <a:r>
              <a:rPr lang="en-US" sz="1800" dirty="0" err="1"/>
              <a:t>Jatibaru</a:t>
            </a:r>
            <a:r>
              <a:rPr lang="en-US" sz="1800" dirty="0"/>
              <a:t>, Jl. </a:t>
            </a:r>
            <a:r>
              <a:rPr lang="en-US" sz="1800" dirty="0" err="1"/>
              <a:t>Fakhrudin</a:t>
            </a:r>
            <a:r>
              <a:rPr lang="en-US" sz="1800" dirty="0"/>
              <a:t>, Jl. KS. </a:t>
            </a:r>
            <a:r>
              <a:rPr lang="en-US" sz="1800" dirty="0" err="1"/>
              <a:t>Tubun</a:t>
            </a:r>
            <a:r>
              <a:rPr lang="en-US" sz="1800" dirty="0"/>
              <a:t> I,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KH. Mas </a:t>
            </a:r>
            <a:r>
              <a:rPr lang="en-US" sz="1800" dirty="0" err="1"/>
              <a:t>Mansyur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antisipasi</a:t>
            </a:r>
            <a:r>
              <a:rPr lang="en-US" sz="1800" b="1" dirty="0"/>
              <a:t> </a:t>
            </a:r>
            <a:r>
              <a:rPr lang="en-US" sz="1800" b="1" i="1" dirty="0"/>
              <a:t>bottleneck </a:t>
            </a:r>
            <a:r>
              <a:rPr lang="en-US" sz="1800" dirty="0"/>
              <a:t>di Jl. KS </a:t>
            </a:r>
            <a:r>
              <a:rPr lang="en-US" sz="1800" dirty="0" err="1"/>
              <a:t>Tubun</a:t>
            </a:r>
            <a:r>
              <a:rPr lang="en-US" sz="1800" dirty="0"/>
              <a:t> I Utara, Jl. KS </a:t>
            </a:r>
            <a:r>
              <a:rPr lang="en-US" sz="1800" dirty="0" err="1"/>
              <a:t>Tubun</a:t>
            </a:r>
            <a:r>
              <a:rPr lang="en-US" sz="1800" dirty="0"/>
              <a:t> I Selatan,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, Jl. KH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), Jl.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Bundar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putar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Jl. </a:t>
            </a:r>
            <a:r>
              <a:rPr lang="en-US" sz="1800" dirty="0" err="1"/>
              <a:t>Slipi</a:t>
            </a:r>
            <a:r>
              <a:rPr lang="en-US" sz="1800" dirty="0"/>
              <a:t> 1.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</a:t>
            </a:r>
            <a:r>
              <a:rPr lang="en-US" sz="1800" b="1" dirty="0" err="1"/>
              <a:t>pengendara</a:t>
            </a:r>
            <a:r>
              <a:rPr lang="en-US" sz="1800" b="1" dirty="0"/>
              <a:t> yang </a:t>
            </a:r>
            <a:r>
              <a:rPr lang="en-US" sz="1800" b="1" dirty="0" err="1"/>
              <a:t>lawan</a:t>
            </a:r>
            <a:r>
              <a:rPr lang="en-US" sz="1800" b="1" dirty="0"/>
              <a:t> </a:t>
            </a:r>
            <a:r>
              <a:rPr lang="en-US" sz="1800" b="1" dirty="0" err="1"/>
              <a:t>arah</a:t>
            </a:r>
            <a:r>
              <a:rPr lang="en-US" sz="1800" dirty="0"/>
              <a:t> di </a:t>
            </a:r>
            <a:r>
              <a:rPr lang="en-US" sz="1800" dirty="0" err="1"/>
              <a:t>arah</a:t>
            </a:r>
            <a:r>
              <a:rPr lang="en-US" sz="1800" dirty="0"/>
              <a:t> </a:t>
            </a:r>
            <a:r>
              <a:rPr lang="en-US" sz="1800" dirty="0" err="1"/>
              <a:t>masuk</a:t>
            </a:r>
            <a:r>
              <a:rPr lang="en-US" sz="1800" dirty="0"/>
              <a:t>  Jl. KS </a:t>
            </a:r>
            <a:r>
              <a:rPr lang="en-US" sz="1800" dirty="0" err="1"/>
              <a:t>Tubun</a:t>
            </a:r>
            <a:r>
              <a:rPr lang="en-US" sz="1800" dirty="0"/>
              <a:t> I, Jl. KS </a:t>
            </a:r>
            <a:r>
              <a:rPr lang="en-US" sz="1800" dirty="0" err="1"/>
              <a:t>Tubun</a:t>
            </a:r>
            <a:r>
              <a:rPr lang="en-US" sz="1800" dirty="0"/>
              <a:t> I, </a:t>
            </a:r>
            <a:r>
              <a:rPr lang="en-US" sz="1800" dirty="0" err="1"/>
              <a:t>putar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turunan</a:t>
            </a:r>
            <a:r>
              <a:rPr lang="en-US" sz="1800" dirty="0"/>
              <a:t> fly over </a:t>
            </a:r>
            <a:r>
              <a:rPr lang="en-US" sz="1800" dirty="0" err="1"/>
              <a:t>Jatibaru</a:t>
            </a:r>
            <a:r>
              <a:rPr lang="en-US" sz="1800" dirty="0"/>
              <a:t>, Jl. KH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perbaikan</a:t>
            </a:r>
            <a:r>
              <a:rPr lang="en-US" sz="1800" b="1" dirty="0"/>
              <a:t> </a:t>
            </a:r>
            <a:r>
              <a:rPr lang="en-US" sz="1800" b="1" dirty="0" err="1"/>
              <a:t>jalan</a:t>
            </a:r>
            <a:r>
              <a:rPr lang="en-US" sz="1800" b="1" dirty="0"/>
              <a:t> di </a:t>
            </a:r>
            <a:r>
              <a:rPr lang="en-US" sz="1800" b="1" dirty="0" err="1"/>
              <a:t>titik-titik</a:t>
            </a:r>
            <a:r>
              <a:rPr lang="en-US" sz="1800" b="1" dirty="0"/>
              <a:t> </a:t>
            </a:r>
            <a:r>
              <a:rPr lang="en-US" sz="1800" dirty="0"/>
              <a:t>yang </a:t>
            </a:r>
            <a:r>
              <a:rPr lang="en-US" sz="1800" dirty="0" err="1"/>
              <a:t>dilaporkan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b="1" dirty="0" err="1"/>
              <a:t>jalan</a:t>
            </a:r>
            <a:r>
              <a:rPr lang="en-US" sz="1800" b="1" dirty="0"/>
              <a:t> </a:t>
            </a:r>
            <a:r>
              <a:rPr lang="en-US" sz="1800" b="1" dirty="0" err="1"/>
              <a:t>rusak</a:t>
            </a:r>
            <a:r>
              <a:rPr lang="en-US" sz="1800" b="1" dirty="0"/>
              <a:t> / </a:t>
            </a:r>
            <a:r>
              <a:rPr lang="en-US" sz="1800" b="1" dirty="0" err="1"/>
              <a:t>lubang</a:t>
            </a:r>
            <a:r>
              <a:rPr lang="en-US" sz="1800" b="1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di Jl. </a:t>
            </a:r>
            <a:r>
              <a:rPr lang="en-US" sz="1800" dirty="0" err="1"/>
              <a:t>Fakhrudin</a:t>
            </a:r>
            <a:r>
              <a:rPr lang="en-US" sz="1800" dirty="0"/>
              <a:t>, Jl. KH. Mas </a:t>
            </a:r>
            <a:r>
              <a:rPr lang="en-US" sz="1800" dirty="0" err="1"/>
              <a:t>Mansyur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di fly over </a:t>
            </a:r>
            <a:r>
              <a:rPr lang="en-US" sz="1800" dirty="0" err="1"/>
              <a:t>Jatibaru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memungkinkan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b="1" dirty="0" err="1"/>
              <a:t>pembatasan</a:t>
            </a:r>
            <a:r>
              <a:rPr lang="en-US" sz="1800" b="1" dirty="0"/>
              <a:t> </a:t>
            </a:r>
            <a:r>
              <a:rPr lang="en-US" sz="1800" b="1" dirty="0" err="1"/>
              <a:t>jumlah</a:t>
            </a:r>
            <a:r>
              <a:rPr lang="en-US" sz="1800" b="1" dirty="0"/>
              <a:t> </a:t>
            </a:r>
            <a:r>
              <a:rPr lang="en-US" sz="1800" b="1" dirty="0" err="1"/>
              <a:t>angkutan</a:t>
            </a:r>
            <a:r>
              <a:rPr lang="en-US" sz="1800" b="1" dirty="0"/>
              <a:t> </a:t>
            </a:r>
            <a:r>
              <a:rPr lang="en-US" sz="1800" b="1" dirty="0" err="1"/>
              <a:t>umum</a:t>
            </a:r>
            <a:r>
              <a:rPr lang="en-US" sz="1800" b="1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kendaraan</a:t>
            </a:r>
            <a:r>
              <a:rPr lang="en-US" sz="1800" dirty="0"/>
              <a:t> </a:t>
            </a:r>
            <a:r>
              <a:rPr lang="en-US" sz="1800" dirty="0" err="1"/>
              <a:t>ngetem</a:t>
            </a:r>
            <a:r>
              <a:rPr lang="en-US" sz="1800" dirty="0"/>
              <a:t>; </a:t>
            </a:r>
            <a:r>
              <a:rPr lang="en-US" sz="1800" b="1" dirty="0" err="1"/>
              <a:t>pembagian</a:t>
            </a:r>
            <a:r>
              <a:rPr lang="en-US" sz="1800" b="1" dirty="0"/>
              <a:t> plot </a:t>
            </a:r>
            <a:r>
              <a:rPr lang="en-US" sz="1800" b="1" dirty="0" err="1"/>
              <a:t>wilayah</a:t>
            </a:r>
            <a:r>
              <a:rPr lang="en-US" sz="1800" b="1" dirty="0"/>
              <a:t> </a:t>
            </a:r>
            <a:r>
              <a:rPr lang="en-US" sz="1800" b="1" dirty="0" err="1"/>
              <a:t>bajaj</a:t>
            </a:r>
            <a:r>
              <a:rPr lang="en-US" sz="1800" b="1" dirty="0"/>
              <a:t>, bus, ojek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mengelola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jalan</a:t>
            </a:r>
            <a:r>
              <a:rPr lang="en-US" sz="1800" dirty="0"/>
              <a:t>;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pembatasan</a:t>
            </a:r>
            <a:r>
              <a:rPr lang="en-US" sz="1800" b="1" dirty="0"/>
              <a:t> </a:t>
            </a:r>
            <a:r>
              <a:rPr lang="en-US" sz="1800" b="1" dirty="0" err="1"/>
              <a:t>ukuran</a:t>
            </a:r>
            <a:r>
              <a:rPr lang="en-US" sz="1800" b="1" dirty="0"/>
              <a:t> bus/</a:t>
            </a:r>
            <a:r>
              <a:rPr lang="en-US" sz="1800" b="1" dirty="0" err="1"/>
              <a:t>kendaraan</a:t>
            </a:r>
            <a:r>
              <a:rPr lang="en-US" sz="1800" b="1" dirty="0"/>
              <a:t> </a:t>
            </a:r>
            <a:r>
              <a:rPr lang="en-US" sz="1800" dirty="0"/>
              <a:t>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masuk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jalan-jalan</a:t>
            </a:r>
            <a:r>
              <a:rPr lang="en-US" sz="1800" dirty="0"/>
              <a:t> </a:t>
            </a:r>
            <a:r>
              <a:rPr lang="en-US" sz="1800" dirty="0" err="1"/>
              <a:t>sempit</a:t>
            </a:r>
            <a:r>
              <a:rPr lang="en-US" sz="1800" dirty="0"/>
              <a:t> </a:t>
            </a:r>
            <a:r>
              <a:rPr lang="en-US" sz="1800" dirty="0" err="1"/>
              <a:t>khususnya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KS </a:t>
            </a:r>
            <a:r>
              <a:rPr lang="en-US" sz="1800" dirty="0" err="1"/>
              <a:t>Tubun</a:t>
            </a:r>
            <a:r>
              <a:rPr lang="en-US" sz="1800" dirty="0"/>
              <a:t> I.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pengaturan</a:t>
            </a:r>
            <a:r>
              <a:rPr lang="en-US" sz="1800" b="1" dirty="0"/>
              <a:t> </a:t>
            </a:r>
            <a:r>
              <a:rPr lang="en-US" sz="1800" b="1" dirty="0" err="1"/>
              <a:t>waktu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lokasi</a:t>
            </a:r>
            <a:r>
              <a:rPr lang="en-US" sz="1800" b="1" dirty="0"/>
              <a:t> </a:t>
            </a:r>
            <a:r>
              <a:rPr lang="en-US" sz="1800" b="1" dirty="0" err="1"/>
              <a:t>bongkar</a:t>
            </a:r>
            <a:r>
              <a:rPr lang="en-US" sz="1800" b="1" dirty="0"/>
              <a:t> </a:t>
            </a:r>
            <a:r>
              <a:rPr lang="en-US" sz="1800" b="1" dirty="0" err="1"/>
              <a:t>muat</a:t>
            </a:r>
            <a:r>
              <a:rPr lang="en-US" sz="1800" b="1" dirty="0"/>
              <a:t> </a:t>
            </a:r>
            <a:r>
              <a:rPr lang="en-US" sz="1800" dirty="0" err="1"/>
              <a:t>truk-truk</a:t>
            </a:r>
            <a:r>
              <a:rPr lang="en-US" sz="1800" dirty="0"/>
              <a:t> </a:t>
            </a:r>
            <a:r>
              <a:rPr lang="en-US" sz="1800" dirty="0" err="1"/>
              <a:t>ekspedisi</a:t>
            </a:r>
            <a:r>
              <a:rPr lang="en-US" sz="1800" dirty="0"/>
              <a:t> di </a:t>
            </a:r>
            <a:r>
              <a:rPr lang="en-US" sz="1800" dirty="0" err="1"/>
              <a:t>kawasan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.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xmlns="" val="157480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Tanah </a:t>
            </a:r>
            <a:r>
              <a:rPr lang="en-US" dirty="0" err="1"/>
              <a:t>Abang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Semrawut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B5C2C-7E89-4562-AC4B-FC0620DB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328" y="912939"/>
            <a:ext cx="5448110" cy="148389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Aft>
                <a:spcPts val="750"/>
              </a:spcAft>
            </a:pPr>
            <a:r>
              <a:rPr lang="id-ID" sz="1400" i="1" dirty="0"/>
              <a:t>"Kemacetan yang terjadi di sepanjang jalan Pasar Tanah Abang ini bukan karena pedagang atau kendaraan yang parkir, karena yang menjadi permasalahan atau hambatan adalah </a:t>
            </a:r>
            <a:r>
              <a:rPr lang="id-ID" sz="1400" b="1" i="1" dirty="0"/>
              <a:t>penyeberang jalan dari stasiun menuju pasar</a:t>
            </a:r>
            <a:r>
              <a:rPr lang="id-ID" sz="1400" i="1" dirty="0"/>
              <a:t>," kata seorang anggota Dinas Perhubungan (Dishub) yang bertugas di Kecamatan Tanah Abang, M Imam kepada Antara </a:t>
            </a:r>
            <a:r>
              <a:rPr lang="en-US" sz="1400" i="1" dirty="0"/>
              <a:t>26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  <a:r>
              <a:rPr lang="id-ID" sz="1400" i="1" dirty="0"/>
              <a:t>.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A703045-4333-4615-86FB-B41FD83D22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51692" y="912939"/>
            <a:ext cx="4146184" cy="446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4D102C4-A64E-4487-8E56-C3E6BA4491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967530" y="2436603"/>
            <a:ext cx="2995500" cy="311152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596BFCF3-838A-4CE0-8218-05E256B97746}"/>
              </a:ext>
            </a:extLst>
          </p:cNvPr>
          <p:cNvSpPr txBox="1">
            <a:spLocks/>
          </p:cNvSpPr>
          <p:nvPr/>
        </p:nvSpPr>
        <p:spPr>
          <a:xfrm>
            <a:off x="6309987" y="2674775"/>
            <a:ext cx="5448110" cy="2971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spcAft>
                <a:spcPts val="750"/>
              </a:spcAft>
            </a:pPr>
            <a:r>
              <a:rPr lang="id-ID" i="1" dirty="0"/>
              <a:t>Pantauan detikcom sore ini di kawasan Pasar Tanah Abang, Jalan Jatibaru Raya, Jakarta Pusat, Rabu (25/10/2017), </a:t>
            </a:r>
            <a:r>
              <a:rPr lang="id-ID" b="1" i="1" dirty="0"/>
              <a:t>pedagang kaki lima terlihat di sepanjang jalan</a:t>
            </a:r>
            <a:r>
              <a:rPr lang="id-ID" i="1" dirty="0"/>
              <a:t>. Hal ini menyebabkan kemacetan yang cukup parah.</a:t>
            </a:r>
            <a:r>
              <a:rPr lang="en-US" i="1" dirty="0"/>
              <a:t> </a:t>
            </a:r>
            <a:r>
              <a:rPr lang="id-ID" i="1" dirty="0"/>
              <a:t>Mereka menempati trotoar sehingga </a:t>
            </a:r>
            <a:r>
              <a:rPr lang="id-ID" b="1" i="1" dirty="0"/>
              <a:t>mengganggu pejalan kaki</a:t>
            </a:r>
            <a:r>
              <a:rPr lang="id-ID" i="1" dirty="0"/>
              <a:t>. Tak jarang, pejalan kaki harus jalan bergantian karena kondisi trotoar sesak.</a:t>
            </a:r>
            <a:r>
              <a:rPr lang="en-US" i="1" dirty="0"/>
              <a:t> </a:t>
            </a:r>
            <a:r>
              <a:rPr lang="id-ID" b="1" i="1" dirty="0"/>
              <a:t>Tidak tampak petugas dari Dishub, Satpol PP, ataupun kepolisian yang berjaga di lokasi.</a:t>
            </a:r>
            <a:r>
              <a:rPr lang="id-ID" i="1" dirty="0"/>
              <a:t> Hanya tampak petugas satpam yang membantu mengatur lalu lintas yang macet.</a:t>
            </a:r>
            <a:r>
              <a:rPr lang="en-US" i="1" dirty="0"/>
              <a:t> </a:t>
            </a:r>
            <a:r>
              <a:rPr lang="id-ID" i="1" dirty="0"/>
              <a:t>Selain PKL, </a:t>
            </a:r>
            <a:r>
              <a:rPr lang="id-ID" b="1" i="1" dirty="0"/>
              <a:t>angkot yang mengetem menjadi penyebab kemacetan</a:t>
            </a:r>
            <a:r>
              <a:rPr lang="id-ID" i="1" dirty="0"/>
              <a:t>. Tampak angkot jurusan Tanah Abang-Kebayoran Lama yang mengetem di samping pedagang kaki lima menimbulkan kemacetan.</a:t>
            </a:r>
            <a:r>
              <a:rPr lang="en-US" i="1" dirty="0"/>
              <a:t> </a:t>
            </a:r>
            <a:r>
              <a:rPr lang="id-ID" i="1" dirty="0"/>
              <a:t>Pejalan kaki makin terganggu oleh </a:t>
            </a:r>
            <a:r>
              <a:rPr lang="id-ID" b="1" i="1" dirty="0"/>
              <a:t>banyaknya parkir liar di atas trotoar.</a:t>
            </a:r>
            <a:r>
              <a:rPr lang="id-ID" i="1" dirty="0"/>
              <a:t> Hal ini ditambah </a:t>
            </a:r>
            <a:r>
              <a:rPr lang="id-ID" b="1" i="1" dirty="0"/>
              <a:t>banyaknya pemotor yang melintas di atas trotoar</a:t>
            </a:r>
            <a:r>
              <a:rPr lang="id-ID" i="1" dirty="0"/>
              <a:t>.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370B86C-B917-48BE-B694-FE53D0A464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4106" y="4467405"/>
            <a:ext cx="3021237" cy="16962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8B47974-BA53-4AF7-BFD6-3DFADC15B9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48314" y="4766410"/>
            <a:ext cx="3126865" cy="15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0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817564" y="277379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Rekomendasi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Titik-Titik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Lokasi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Disurvei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37C8C574-A07D-46FE-A877-97D36C310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8701790"/>
              </p:ext>
            </p:extLst>
          </p:nvPr>
        </p:nvGraphicFramePr>
        <p:xfrm>
          <a:off x="817564" y="1134841"/>
          <a:ext cx="8152265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921801408"/>
                    </a:ext>
                  </a:extLst>
                </a:gridCol>
                <a:gridCol w="2332036">
                  <a:extLst>
                    <a:ext uri="{9D8B030D-6E8A-4147-A177-3AD203B41FA5}">
                      <a16:colId xmlns:a16="http://schemas.microsoft.com/office/drawing/2014/main" xmlns="" val="3734343375"/>
                    </a:ext>
                  </a:extLst>
                </a:gridCol>
                <a:gridCol w="3788229">
                  <a:extLst>
                    <a:ext uri="{9D8B030D-6E8A-4147-A177-3AD203B41FA5}">
                      <a16:colId xmlns:a16="http://schemas.microsoft.com/office/drawing/2014/main" xmlns="" val="3572415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Kategori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Sampel</a:t>
                      </a:r>
                      <a:r>
                        <a:rPr lang="en-US" dirty="0"/>
                        <a:t> Latitude/Longitude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7181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Kendaraan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Ngetem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-6.182086,</a:t>
                      </a:r>
                      <a:r>
                        <a:rPr lang="en-US" dirty="0"/>
                        <a:t> </a:t>
                      </a:r>
                      <a:r>
                        <a:rPr lang="id-ID" dirty="0"/>
                        <a:t>106.813911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-6.188871, 106.815516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-6.184625, 106.814422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137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Parkir</a:t>
                      </a:r>
                      <a:r>
                        <a:rPr lang="en-US" dirty="0"/>
                        <a:t> Liar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KS. </a:t>
                      </a:r>
                      <a:r>
                        <a:rPr lang="en-US" dirty="0" err="1"/>
                        <a:t>Tubun</a:t>
                      </a:r>
                      <a:endParaRPr lang="en-US" dirty="0"/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Masnyur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-6.186892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106.807693</a:t>
                      </a:r>
                    </a:p>
                    <a:p>
                      <a:pPr algn="ctr"/>
                      <a:r>
                        <a:rPr lang="id-ID" dirty="0"/>
                        <a:t>-6.18809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106.815285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095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Konstruksi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-6.18593,</a:t>
                      </a:r>
                      <a:r>
                        <a:rPr lang="en-US" dirty="0"/>
                        <a:t> </a:t>
                      </a:r>
                      <a:r>
                        <a:rPr lang="id-ID" dirty="0"/>
                        <a:t>106.815569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-6.188539, 106.815373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292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Lubang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Fly Over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-6.181551, 106.814905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-6.185219, 106.815004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-6.18563, 106.809601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846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Kaki Lima Liar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en-US" dirty="0"/>
                    </a:p>
                    <a:p>
                      <a:r>
                        <a:rPr lang="en-US" dirty="0"/>
                        <a:t>Jl. KS. </a:t>
                      </a:r>
                      <a:r>
                        <a:rPr lang="en-US" dirty="0" err="1"/>
                        <a:t>Tubun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-6.188508</a:t>
                      </a:r>
                      <a:r>
                        <a:rPr lang="en-US" dirty="0"/>
                        <a:t>,</a:t>
                      </a:r>
                      <a:r>
                        <a:rPr lang="id-ID" dirty="0"/>
                        <a:t> 106.81559</a:t>
                      </a:r>
                    </a:p>
                    <a:p>
                      <a:pPr algn="ctr"/>
                      <a:r>
                        <a:rPr lang="id-ID" dirty="0"/>
                        <a:t>-6.190132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106.806534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163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600274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1900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55957D-473B-4326-A873-E4B677B2A0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48951" y="934724"/>
            <a:ext cx="4170219" cy="52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Semrawutnya</a:t>
            </a:r>
            <a:r>
              <a:rPr lang="en-US" dirty="0"/>
              <a:t> Tanah </a:t>
            </a:r>
            <a:r>
              <a:rPr lang="en-US" dirty="0" err="1"/>
              <a:t>Abang</a:t>
            </a:r>
            <a:r>
              <a:rPr lang="en-US" dirty="0"/>
              <a:t/>
            </a:r>
            <a:br>
              <a:rPr lang="en-US" dirty="0"/>
            </a:br>
            <a:r>
              <a:rPr lang="en-US" sz="1800" i="1" dirty="0" err="1"/>
              <a:t>berdasarkan</a:t>
            </a:r>
            <a:r>
              <a:rPr lang="en-US" sz="1800" i="1" dirty="0"/>
              <a:t> </a:t>
            </a:r>
            <a:r>
              <a:rPr lang="en-US" sz="1800" i="1" dirty="0" err="1"/>
              <a:t>berita</a:t>
            </a:r>
            <a:r>
              <a:rPr lang="en-US" sz="1800" i="1" dirty="0"/>
              <a:t> di media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57C685-EDF2-4185-98A8-8D862FC4D678}"/>
              </a:ext>
            </a:extLst>
          </p:cNvPr>
          <p:cNvSpPr txBox="1"/>
          <p:nvPr/>
        </p:nvSpPr>
        <p:spPr>
          <a:xfrm>
            <a:off x="709204" y="6216975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Peta </a:t>
            </a:r>
            <a:r>
              <a:rPr lang="en-US" sz="1200" i="1" dirty="0" err="1"/>
              <a:t>Perkiraan</a:t>
            </a:r>
            <a:r>
              <a:rPr lang="en-US" sz="1200" i="1" dirty="0"/>
              <a:t> Wilayah Tanah </a:t>
            </a:r>
            <a:r>
              <a:rPr lang="en-US" sz="1200" i="1" dirty="0" err="1"/>
              <a:t>Abang</a:t>
            </a:r>
            <a:r>
              <a:rPr lang="en-US" sz="1200" i="1" dirty="0"/>
              <a:t> yang </a:t>
            </a:r>
            <a:r>
              <a:rPr lang="en-US" sz="1200" i="1" dirty="0" err="1"/>
              <a:t>Semrawut</a:t>
            </a:r>
            <a:endParaRPr lang="id-ID" sz="1200" i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A506732-4973-47D8-9899-03DDEE1A3216}"/>
              </a:ext>
            </a:extLst>
          </p:cNvPr>
          <p:cNvSpPr/>
          <p:nvPr/>
        </p:nvSpPr>
        <p:spPr>
          <a:xfrm>
            <a:off x="5431971" y="1224058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Angkot</a:t>
            </a:r>
            <a:r>
              <a:rPr lang="en-US" sz="1400" dirty="0"/>
              <a:t> / Bus </a:t>
            </a:r>
            <a:r>
              <a:rPr lang="en-US" sz="1400" dirty="0" err="1"/>
              <a:t>Ngetem</a:t>
            </a:r>
            <a:endParaRPr lang="id-ID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1DA3EB73-B1E3-4282-BE2F-1CB41A587C44}"/>
              </a:ext>
            </a:extLst>
          </p:cNvPr>
          <p:cNvSpPr/>
          <p:nvPr/>
        </p:nvSpPr>
        <p:spPr>
          <a:xfrm>
            <a:off x="5431971" y="2269086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Pedagang</a:t>
            </a:r>
            <a:r>
              <a:rPr lang="en-US" sz="1400" dirty="0"/>
              <a:t> Kaki Lima</a:t>
            </a:r>
            <a:endParaRPr lang="id-ID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55D9D80E-E651-4AEC-A87F-59C6F84996F3}"/>
              </a:ext>
            </a:extLst>
          </p:cNvPr>
          <p:cNvSpPr/>
          <p:nvPr/>
        </p:nvSpPr>
        <p:spPr>
          <a:xfrm>
            <a:off x="5431970" y="3346772"/>
            <a:ext cx="1727201" cy="8817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Pejalan</a:t>
            </a:r>
            <a:r>
              <a:rPr lang="en-US" sz="1400" dirty="0"/>
              <a:t> Kaki </a:t>
            </a:r>
            <a:r>
              <a:rPr lang="en-US" sz="1400" dirty="0" err="1"/>
              <a:t>Menyeberang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Stasiun</a:t>
            </a:r>
            <a:endParaRPr lang="id-ID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4F13141B-B05D-4251-9A8C-4488DF44E921}"/>
              </a:ext>
            </a:extLst>
          </p:cNvPr>
          <p:cNvSpPr/>
          <p:nvPr/>
        </p:nvSpPr>
        <p:spPr>
          <a:xfrm>
            <a:off x="5431971" y="4391800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Kurangnya</a:t>
            </a:r>
            <a:r>
              <a:rPr lang="en-US" sz="1400" dirty="0"/>
              <a:t> </a:t>
            </a:r>
            <a:r>
              <a:rPr lang="en-US" sz="1400" dirty="0" err="1"/>
              <a:t>Petugas</a:t>
            </a:r>
            <a:endParaRPr lang="id-ID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24C8FEC7-19D9-4A0B-812E-3BE44A3FA7CC}"/>
              </a:ext>
            </a:extLst>
          </p:cNvPr>
          <p:cNvSpPr/>
          <p:nvPr/>
        </p:nvSpPr>
        <p:spPr>
          <a:xfrm>
            <a:off x="5431970" y="5436830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Parkir</a:t>
            </a:r>
            <a:r>
              <a:rPr lang="en-US" sz="1400" dirty="0"/>
              <a:t> Liar</a:t>
            </a:r>
            <a:endParaRPr lang="id-ID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7CDA12D-1EE3-425A-976A-EE2AA6FAEF6F}"/>
              </a:ext>
            </a:extLst>
          </p:cNvPr>
          <p:cNvSpPr/>
          <p:nvPr/>
        </p:nvSpPr>
        <p:spPr>
          <a:xfrm>
            <a:off x="9372600" y="2889572"/>
            <a:ext cx="1727200" cy="914400"/>
          </a:xfrm>
          <a:prstGeom prst="ellipse">
            <a:avLst/>
          </a:prstGeom>
          <a:solidFill>
            <a:srgbClr val="F58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Kemacetan</a:t>
            </a:r>
            <a:endParaRPr lang="id-ID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EEC58A6F-FE45-4E78-8491-76980679ABC3}"/>
              </a:ext>
            </a:extLst>
          </p:cNvPr>
          <p:cNvSpPr/>
          <p:nvPr/>
        </p:nvSpPr>
        <p:spPr>
          <a:xfrm>
            <a:off x="9372599" y="3967258"/>
            <a:ext cx="1727201" cy="881744"/>
          </a:xfrm>
          <a:prstGeom prst="ellipse">
            <a:avLst/>
          </a:prstGeom>
          <a:solidFill>
            <a:srgbClr val="F58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Pejalan</a:t>
            </a:r>
            <a:r>
              <a:rPr lang="en-US" sz="1400" dirty="0"/>
              <a:t> Kaki </a:t>
            </a:r>
            <a:r>
              <a:rPr lang="en-US" sz="1400" dirty="0" err="1"/>
              <a:t>Terganggu</a:t>
            </a:r>
            <a:endParaRPr lang="id-ID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F67E35A-DBF3-44F6-8DE5-8D6D166A6CF6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7159171" y="1681258"/>
            <a:ext cx="2213429" cy="1665514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66E33CC0-808F-4BB7-B0CD-A90E4680C345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7159171" y="2726286"/>
            <a:ext cx="2213429" cy="620486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1AD8F795-874D-4877-B678-0F2412FEC8A8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7159171" y="2726286"/>
            <a:ext cx="2213428" cy="1681844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27172492-7FDD-4D35-A71A-A2655B40A4A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057570" y="3346772"/>
            <a:ext cx="2315030" cy="58782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4D031073-DBD5-4926-9DD7-2A707FA981C5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159171" y="3346772"/>
            <a:ext cx="2213429" cy="150222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06E9C801-44BF-4465-BEC4-28CD1503FD59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7159170" y="4408130"/>
            <a:ext cx="2213429" cy="1485900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708EAFC5-D7FF-48AD-8379-84095664ADC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7159170" y="3346772"/>
            <a:ext cx="2213430" cy="254725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5A60E23-C394-4E5E-BFD1-E259B43FCD09}"/>
              </a:ext>
            </a:extLst>
          </p:cNvPr>
          <p:cNvSpPr txBox="1"/>
          <p:nvPr/>
        </p:nvSpPr>
        <p:spPr>
          <a:xfrm>
            <a:off x="5941146" y="76685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u="sng" dirty="0" err="1"/>
              <a:t>Sebab</a:t>
            </a:r>
            <a:endParaRPr lang="id-ID" sz="1600" b="1" i="1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2E5170A-0143-45D4-9DD7-D3B9EE525676}"/>
              </a:ext>
            </a:extLst>
          </p:cNvPr>
          <p:cNvSpPr txBox="1"/>
          <p:nvPr/>
        </p:nvSpPr>
        <p:spPr>
          <a:xfrm>
            <a:off x="9863340" y="76685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u="sng" dirty="0" err="1"/>
              <a:t>Akibat</a:t>
            </a:r>
            <a:endParaRPr lang="id-ID" sz="1600" b="1" i="1" u="sng" dirty="0"/>
          </a:p>
        </p:txBody>
      </p:sp>
    </p:spTree>
    <p:extLst>
      <p:ext uri="{BB962C8B-B14F-4D97-AF65-F5344CB8AC3E}">
        <p14:creationId xmlns:p14="http://schemas.microsoft.com/office/powerpoint/2010/main" xmlns="" val="14347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6723"/>
                </a:solidFill>
              </a:rPr>
              <a:t>Data yang </a:t>
            </a:r>
            <a:r>
              <a:rPr lang="en-US" dirty="0" err="1">
                <a:solidFill>
                  <a:srgbClr val="EF6723"/>
                </a:solidFill>
              </a:rPr>
              <a:t>Dimiliki</a:t>
            </a:r>
            <a:r>
              <a:rPr lang="en-US" dirty="0">
                <a:solidFill>
                  <a:srgbClr val="EF6723"/>
                </a:solidFill>
              </a:rPr>
              <a:t> </a:t>
            </a:r>
            <a:r>
              <a:rPr lang="en-US" dirty="0" err="1">
                <a:solidFill>
                  <a:srgbClr val="EF6723"/>
                </a:solidFill>
              </a:rPr>
              <a:t>Terkait</a:t>
            </a:r>
            <a:r>
              <a:rPr lang="en-US" dirty="0">
                <a:solidFill>
                  <a:srgbClr val="EF6723"/>
                </a:solidFill>
              </a:rPr>
              <a:t> </a:t>
            </a:r>
            <a:r>
              <a:rPr lang="en-US" dirty="0" err="1">
                <a:solidFill>
                  <a:srgbClr val="EF6723"/>
                </a:solidFill>
              </a:rPr>
              <a:t>Kawasan</a:t>
            </a:r>
            <a:r>
              <a:rPr lang="en-US" dirty="0">
                <a:solidFill>
                  <a:srgbClr val="EF6723"/>
                </a:solidFill>
              </a:rPr>
              <a:t> Tanah </a:t>
            </a:r>
            <a:r>
              <a:rPr lang="en-US" dirty="0" err="1">
                <a:solidFill>
                  <a:srgbClr val="EF6723"/>
                </a:solidFill>
              </a:rPr>
              <a:t>Abang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65BA567A-F4D3-4BF1-B68E-3161545D97C3}"/>
              </a:ext>
            </a:extLst>
          </p:cNvPr>
          <p:cNvSpPr/>
          <p:nvPr/>
        </p:nvSpPr>
        <p:spPr>
          <a:xfrm>
            <a:off x="2680103" y="1421846"/>
            <a:ext cx="3426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spesifik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titik-titik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mana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sering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dilaporkan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masrayakat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i="1" dirty="0">
              <a:solidFill>
                <a:srgbClr val="313C4D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FE38ADB-6783-4EEF-B49A-00E8E6598D4C}"/>
              </a:ext>
            </a:extLst>
          </p:cNvPr>
          <p:cNvSpPr/>
          <p:nvPr/>
        </p:nvSpPr>
        <p:spPr>
          <a:xfrm rot="16200000">
            <a:off x="2190189" y="3204226"/>
            <a:ext cx="710372" cy="60195"/>
          </a:xfrm>
          <a:prstGeom prst="rect">
            <a:avLst/>
          </a:prstGeom>
          <a:solidFill>
            <a:srgbClr val="164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82C9DBD-56F9-408C-A62D-933B5FC1168B}"/>
              </a:ext>
            </a:extLst>
          </p:cNvPr>
          <p:cNvSpPr/>
          <p:nvPr/>
        </p:nvSpPr>
        <p:spPr>
          <a:xfrm>
            <a:off x="2682563" y="2894472"/>
            <a:ext cx="29780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bus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melewati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menuju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8AD99A36-6DED-41F0-86FE-6FF04F8934A1}"/>
              </a:ext>
            </a:extLst>
          </p:cNvPr>
          <p:cNvSpPr/>
          <p:nvPr/>
        </p:nvSpPr>
        <p:spPr>
          <a:xfrm>
            <a:off x="7269892" y="1691067"/>
            <a:ext cx="1318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Jumlah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PPSU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5212CEE2-6239-483A-856B-59727A7D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91409" y="1321305"/>
            <a:ext cx="528886" cy="528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94A16B-28CB-422A-BB44-2B0D5DF8A6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01527" y="1377967"/>
            <a:ext cx="1884901" cy="854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EAA28A01-43C0-4DBD-99F5-034DE5450C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91409" y="2729446"/>
            <a:ext cx="1105136" cy="95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41FC88E-435F-41C7-AB0D-56B87EDA5F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50726" y="4615763"/>
            <a:ext cx="1875247" cy="5659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156D074-1996-4349-89B3-EF4E7E2C2D43}"/>
              </a:ext>
            </a:extLst>
          </p:cNvPr>
          <p:cNvSpPr/>
          <p:nvPr/>
        </p:nvSpPr>
        <p:spPr>
          <a:xfrm rot="16200000">
            <a:off x="2190188" y="1775226"/>
            <a:ext cx="710372" cy="60195"/>
          </a:xfrm>
          <a:prstGeom prst="rect">
            <a:avLst/>
          </a:prstGeom>
          <a:solidFill>
            <a:srgbClr val="209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A071A38-94DB-4B57-BF69-BFD7C0134F86}"/>
              </a:ext>
            </a:extLst>
          </p:cNvPr>
          <p:cNvSpPr/>
          <p:nvPr/>
        </p:nvSpPr>
        <p:spPr>
          <a:xfrm rot="16200000">
            <a:off x="2190189" y="4822068"/>
            <a:ext cx="710372" cy="6019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3C84DCE4-5ABC-4A1F-81B7-73468A8CE3E5}"/>
              </a:ext>
            </a:extLst>
          </p:cNvPr>
          <p:cNvSpPr/>
          <p:nvPr/>
        </p:nvSpPr>
        <p:spPr>
          <a:xfrm>
            <a:off x="2682563" y="4512314"/>
            <a:ext cx="29780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kemacetan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lintas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303F166-1648-4657-913C-307490D85E2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B0D3F0"/>
              </a:clrFrom>
              <a:clrTo>
                <a:srgbClr val="B0D3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768693" y="1320327"/>
            <a:ext cx="886480" cy="8864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5E7F8EDD-121B-44A8-8668-9062A9CC8FA6}"/>
              </a:ext>
            </a:extLst>
          </p:cNvPr>
          <p:cNvSpPr/>
          <p:nvPr/>
        </p:nvSpPr>
        <p:spPr>
          <a:xfrm rot="16200000">
            <a:off x="8269216" y="1887092"/>
            <a:ext cx="710372" cy="60195"/>
          </a:xfrm>
          <a:prstGeom prst="rect">
            <a:avLst/>
          </a:prstGeom>
          <a:solidFill>
            <a:srgbClr val="EFA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5DA390E9-52A2-4478-80BB-10CD30F03321}"/>
              </a:ext>
            </a:extLst>
          </p:cNvPr>
          <p:cNvSpPr/>
          <p:nvPr/>
        </p:nvSpPr>
        <p:spPr>
          <a:xfrm>
            <a:off x="8761590" y="1490254"/>
            <a:ext cx="3145222" cy="85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kebersihan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guna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keluhan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D136EC5-5821-473E-B677-FC0ED5B8DA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637266" y="2703030"/>
            <a:ext cx="886480" cy="8864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9C867CFA-8076-4FC6-BC5C-6B66FA3546A3}"/>
              </a:ext>
            </a:extLst>
          </p:cNvPr>
          <p:cNvSpPr/>
          <p:nvPr/>
        </p:nvSpPr>
        <p:spPr>
          <a:xfrm>
            <a:off x="7438428" y="3032041"/>
            <a:ext cx="1033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Cuaca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F1ED44E0-7B1F-410F-AA1F-ABD0A3679A94}"/>
              </a:ext>
            </a:extLst>
          </p:cNvPr>
          <p:cNvSpPr/>
          <p:nvPr/>
        </p:nvSpPr>
        <p:spPr>
          <a:xfrm rot="16200000">
            <a:off x="8269216" y="3178469"/>
            <a:ext cx="710372" cy="60195"/>
          </a:xfrm>
          <a:prstGeom prst="rect">
            <a:avLst/>
          </a:prstGeom>
          <a:solidFill>
            <a:srgbClr val="2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8FA9D4E2-645F-4F63-8606-840FC8592A45}"/>
              </a:ext>
            </a:extLst>
          </p:cNvPr>
          <p:cNvSpPr/>
          <p:nvPr/>
        </p:nvSpPr>
        <p:spPr>
          <a:xfrm>
            <a:off x="8761590" y="2781631"/>
            <a:ext cx="31452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lintas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laporan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cuaca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1193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702D34-DCEF-40E6-A857-E56E2479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Peta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Rekayasa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Lintas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Dishub</a:t>
            </a:r>
            <a:endParaRPr lang="id-ID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0928EF1-D777-40B9-958A-45CE54CD6D7B}"/>
              </a:ext>
            </a:extLst>
          </p:cNvPr>
          <p:cNvGrpSpPr/>
          <p:nvPr/>
        </p:nvGrpSpPr>
        <p:grpSpPr>
          <a:xfrm>
            <a:off x="348343" y="1335312"/>
            <a:ext cx="11553371" cy="4528459"/>
            <a:chOff x="817369" y="1523998"/>
            <a:chExt cx="10866631" cy="4093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5C404DB7-ABC1-4BD5-8C75-CF6180A4EA65}"/>
                </a:ext>
              </a:extLst>
            </p:cNvPr>
            <p:cNvGrpSpPr/>
            <p:nvPr/>
          </p:nvGrpSpPr>
          <p:grpSpPr>
            <a:xfrm>
              <a:off x="817369" y="1523998"/>
              <a:ext cx="5743089" cy="4093029"/>
              <a:chOff x="512567" y="914400"/>
              <a:chExt cx="7708407" cy="5761586"/>
            </a:xfrm>
          </p:grpSpPr>
          <p:pic>
            <p:nvPicPr>
              <p:cNvPr id="4" name="Picture 3" descr="A picture containing text, map&#10;&#10;Description generated with very high confidence">
                <a:extLst>
                  <a:ext uri="{FF2B5EF4-FFF2-40B4-BE49-F238E27FC236}">
                    <a16:creationId xmlns:a16="http://schemas.microsoft.com/office/drawing/2014/main" xmlns="" id="{95AC4135-2356-4016-8883-7716B16B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512567" y="914400"/>
                <a:ext cx="7708407" cy="576158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4FC8C3AF-6A81-4477-9894-C34F52060F39}"/>
                  </a:ext>
                </a:extLst>
              </p:cNvPr>
              <p:cNvSpPr/>
              <p:nvPr/>
            </p:nvSpPr>
            <p:spPr>
              <a:xfrm>
                <a:off x="799377" y="1950858"/>
                <a:ext cx="2280253" cy="585650"/>
              </a:xfrm>
              <a:prstGeom prst="rect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ANGKUTAN UMUM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7E06036E-FA93-4BEC-A683-F4F51EB49F7F}"/>
                </a:ext>
              </a:extLst>
            </p:cNvPr>
            <p:cNvGrpSpPr/>
            <p:nvPr/>
          </p:nvGrpSpPr>
          <p:grpSpPr>
            <a:xfrm>
              <a:off x="7030288" y="1523998"/>
              <a:ext cx="4653712" cy="4093029"/>
              <a:chOff x="644001" y="898093"/>
              <a:chExt cx="6060313" cy="5857336"/>
            </a:xfrm>
          </p:grpSpPr>
          <p:pic>
            <p:nvPicPr>
              <p:cNvPr id="11" name="Picture 10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xmlns="" id="{FBA40F03-E9DD-461F-B782-EA965E48A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tretch>
                <a:fillRect/>
              </a:stretch>
            </p:blipFill>
            <p:spPr>
              <a:xfrm>
                <a:off x="644001" y="898093"/>
                <a:ext cx="6060313" cy="5857336"/>
              </a:xfrm>
              <a:prstGeom prst="rect">
                <a:avLst/>
              </a:prstGeom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xmlns="" id="{F2C53AAE-AC7F-408A-A45A-179AF603556A}"/>
                  </a:ext>
                </a:extLst>
              </p:cNvPr>
              <p:cNvSpPr/>
              <p:nvPr/>
            </p:nvSpPr>
            <p:spPr>
              <a:xfrm>
                <a:off x="3185160" y="3322320"/>
                <a:ext cx="388620" cy="2362200"/>
              </a:xfrm>
              <a:custGeom>
                <a:avLst/>
                <a:gdLst>
                  <a:gd name="connsiteX0" fmla="*/ 0 w 388620"/>
                  <a:gd name="connsiteY0" fmla="*/ 213360 h 2362200"/>
                  <a:gd name="connsiteX1" fmla="*/ 312420 w 388620"/>
                  <a:gd name="connsiteY1" fmla="*/ 0 h 2362200"/>
                  <a:gd name="connsiteX2" fmla="*/ 190500 w 388620"/>
                  <a:gd name="connsiteY2" fmla="*/ 381000 h 2362200"/>
                  <a:gd name="connsiteX3" fmla="*/ 388620 w 388620"/>
                  <a:gd name="connsiteY3" fmla="*/ 2247900 h 2362200"/>
                  <a:gd name="connsiteX4" fmla="*/ 198120 w 388620"/>
                  <a:gd name="connsiteY4" fmla="*/ 2362200 h 2362200"/>
                  <a:gd name="connsiteX5" fmla="*/ 0 w 388620"/>
                  <a:gd name="connsiteY5" fmla="*/ 21336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620" h="2362200">
                    <a:moveTo>
                      <a:pt x="0" y="213360"/>
                    </a:moveTo>
                    <a:lnTo>
                      <a:pt x="312420" y="0"/>
                    </a:lnTo>
                    <a:lnTo>
                      <a:pt x="190500" y="381000"/>
                    </a:lnTo>
                    <a:lnTo>
                      <a:pt x="388620" y="2247900"/>
                    </a:lnTo>
                    <a:lnTo>
                      <a:pt x="198120" y="2362200"/>
                    </a:lnTo>
                    <a:lnTo>
                      <a:pt x="0" y="213360"/>
                    </a:lnTo>
                    <a:close/>
                  </a:path>
                </a:pathLst>
              </a:cu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id="{81A701C7-F48C-48B1-9C74-B50156CB402B}"/>
                  </a:ext>
                </a:extLst>
              </p:cNvPr>
              <p:cNvSpPr/>
              <p:nvPr/>
            </p:nvSpPr>
            <p:spPr>
              <a:xfrm>
                <a:off x="790750" y="1105470"/>
                <a:ext cx="2280253" cy="585650"/>
              </a:xfrm>
              <a:prstGeom prst="rect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KENDARAAN PRIBADI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158044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A428BED-7D64-44E2-A90F-133132851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HASIL ANALISIS DATA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xmlns="" val="1738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62000" y="322380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Laporan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Kemacetan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Kawasan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Tanah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Abang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F1E62F7-882E-4FAD-8199-4E8AF2A2B1B2}"/>
              </a:ext>
            </a:extLst>
          </p:cNvPr>
          <p:cNvGrpSpPr/>
          <p:nvPr/>
        </p:nvGrpSpPr>
        <p:grpSpPr>
          <a:xfrm>
            <a:off x="1262061" y="923471"/>
            <a:ext cx="10486167" cy="5524500"/>
            <a:chOff x="855661" y="952500"/>
            <a:chExt cx="10486167" cy="55245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61" y="952500"/>
              <a:ext cx="10486167" cy="552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3D4E86E-9F89-4379-B7EF-D5450A1B3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986970" y="3689351"/>
              <a:ext cx="1908629" cy="2444749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0E13455F-968F-41C6-AF4F-5AF05CC3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4654550" y="3644901"/>
              <a:ext cx="1917700" cy="1917699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B6D8F5A-A355-4F25-B781-78584E008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/>
          </p:blipFill>
          <p:spPr>
            <a:xfrm>
              <a:off x="7880349" y="3500325"/>
              <a:ext cx="1974851" cy="2561322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C100922-C4EF-4040-969F-397F51EA06D7}"/>
              </a:ext>
            </a:extLst>
          </p:cNvPr>
          <p:cNvSpPr/>
          <p:nvPr/>
        </p:nvSpPr>
        <p:spPr>
          <a:xfrm>
            <a:off x="9967960" y="6105071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67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664029" y="328839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F5881F"/>
                </a:solidFill>
                <a:ea typeface="+mj-ea"/>
                <a:cs typeface="+mj-cs"/>
              </a:rPr>
              <a:t>Titik-Titik</a:t>
            </a:r>
            <a:r>
              <a:rPr lang="en-US" sz="2400" b="1" dirty="0">
                <a:solidFill>
                  <a:srgbClr val="F5881F"/>
                </a:solidFill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Laporan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Konstruksi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Jalan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/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73642" y="964141"/>
            <a:ext cx="959485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603066" y="4758267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xmlns="" val="166298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10430</TotalTime>
  <Words>1698</Words>
  <Application>Microsoft Office PowerPoint</Application>
  <PresentationFormat>Custom</PresentationFormat>
  <Paragraphs>258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ANALISIS PENDAHULUAN PENERTIBAN PKL KAWASAN PASAR TANAH ABANG</vt:lpstr>
      <vt:lpstr>LATAR BELAKANG</vt:lpstr>
      <vt:lpstr>Tanah Abang Kembali Semrawut</vt:lpstr>
      <vt:lpstr>Sebab Akibat Permasalahan Semrawutnya Tanah Abang berdasarkan berita di media</vt:lpstr>
      <vt:lpstr>Data yang Dimiliki Terkait Kawasan Tanah Abang</vt:lpstr>
      <vt:lpstr>Peta Rencana Rekayasa Lalu Lintas oleh Dishub</vt:lpstr>
      <vt:lpstr>HASIL ANALISIS DATA</vt:lpstr>
      <vt:lpstr>Slide 8</vt:lpstr>
      <vt:lpstr>Slide 9</vt:lpstr>
      <vt:lpstr>Slide 10</vt:lpstr>
      <vt:lpstr>Slide 11</vt:lpstr>
      <vt:lpstr>Slide 12</vt:lpstr>
      <vt:lpstr>Jumlah Keluhan Masyarakat Terkait Kawasan Tanah Abang via Qlue Selama Tahun 2017</vt:lpstr>
      <vt:lpstr>Titik-Titik Laporan Kaki Lima Liar di Sekitar Tanah Abang via Qlue Bulan September-Oktober</vt:lpstr>
      <vt:lpstr>Titik-Titik Laporan Parkir Liar di Sekitar Tanah Abang via Qlue Bulan September-Oktober</vt:lpstr>
      <vt:lpstr>Titik-Titik Kemacetan di Sekitar Tanah Abang via Qlue Bulan September-Oktober</vt:lpstr>
      <vt:lpstr>Jumlah Keluhan Masyarakat Terkait Kawasan Tanah Abang via Kanal Pengaduan Lain (ROP)</vt:lpstr>
      <vt:lpstr>KONDISI LAPANGAN TERKINI (OBSERVASI 1 NOVEMBER 2017)</vt:lpstr>
      <vt:lpstr>Kondisi di Turunan Fly Over Jatibaru</vt:lpstr>
      <vt:lpstr>Kondisi di Jl. KS Tubun I</vt:lpstr>
      <vt:lpstr>Kondisi di Jl. KS Tubun Raya</vt:lpstr>
      <vt:lpstr> </vt:lpstr>
      <vt:lpstr> </vt:lpstr>
      <vt:lpstr> </vt:lpstr>
      <vt:lpstr>Slide 25</vt:lpstr>
      <vt:lpstr> </vt:lpstr>
      <vt:lpstr>KESIMPULAN DAN REKOMENDASI</vt:lpstr>
      <vt:lpstr>Slide 28</vt:lpstr>
      <vt:lpstr>Rekomendasi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Fox</cp:lastModifiedBy>
  <cp:revision>2663</cp:revision>
  <dcterms:created xsi:type="dcterms:W3CDTF">2017-08-22T10:03:42Z</dcterms:created>
  <dcterms:modified xsi:type="dcterms:W3CDTF">2017-11-03T10:33:19Z</dcterms:modified>
</cp:coreProperties>
</file>